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10692000" cx="7560000"/>
  <p:notesSz cx="6858000" cy="9144000"/>
  <p:embeddedFontLst>
    <p:embeddedFont>
      <p:font typeface="Play"/>
      <p:regular r:id="rId14"/>
      <p:bold r:id="rId15"/>
    </p:embeddedFont>
    <p:embeddedFont>
      <p:font typeface="Roboto"/>
      <p:regular r:id="rId16"/>
      <p:bold r:id="rId17"/>
      <p:italic r:id="rId18"/>
      <p:boldItalic r:id="rId19"/>
    </p:embeddedFont>
    <p:embeddedFont>
      <p:font typeface="Lexend Black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UO6zV2Q+tWaIaRQCTuxOFdQhs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D73D364-E087-4D81-8AD1-D10E06CC4E49}">
  <a:tblStyle styleId="{6D73D364-E087-4D81-8AD1-D10E06CC4E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Black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-bold.fntdata"/><Relationship Id="rId14" Type="http://schemas.openxmlformats.org/officeDocument/2006/relationships/font" Target="fonts/Play-regular.fntdata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94475" y="685800"/>
            <a:ext cx="466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a6f523f4b_1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" name="Google Shape;58;g33a6f523f4b_13_6:notes"/>
          <p:cNvSpPr/>
          <p:nvPr>
            <p:ph idx="2" type="sldImg"/>
          </p:nvPr>
        </p:nvSpPr>
        <p:spPr>
          <a:xfrm>
            <a:off x="2216229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c391d3f5e_2_7:notes"/>
          <p:cNvSpPr/>
          <p:nvPr>
            <p:ph idx="2" type="sldImg"/>
          </p:nvPr>
        </p:nvSpPr>
        <p:spPr>
          <a:xfrm>
            <a:off x="2216229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33c391d3f5e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2216228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a2bccc70b61b703_44:notes"/>
          <p:cNvSpPr/>
          <p:nvPr>
            <p:ph idx="2" type="sldImg"/>
          </p:nvPr>
        </p:nvSpPr>
        <p:spPr>
          <a:xfrm>
            <a:off x="2216229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5a2bccc70b61b703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/>
          <p:nvPr>
            <p:ph idx="2" type="sldImg"/>
          </p:nvPr>
        </p:nvSpPr>
        <p:spPr>
          <a:xfrm>
            <a:off x="2216228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/>
          <p:nvPr>
            <p:ph idx="2" type="sldImg"/>
          </p:nvPr>
        </p:nvSpPr>
        <p:spPr>
          <a:xfrm>
            <a:off x="2216228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/>
          <p:nvPr>
            <p:ph idx="2" type="sldImg"/>
          </p:nvPr>
        </p:nvSpPr>
        <p:spPr>
          <a:xfrm>
            <a:off x="2216228" y="685800"/>
            <a:ext cx="2425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3089923b1e_0_0:notes"/>
          <p:cNvSpPr/>
          <p:nvPr>
            <p:ph idx="2" type="sldImg"/>
          </p:nvPr>
        </p:nvSpPr>
        <p:spPr>
          <a:xfrm>
            <a:off x="1094474" y="685800"/>
            <a:ext cx="466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3089923b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3725cf245a_0_45"/>
          <p:cNvSpPr txBox="1"/>
          <p:nvPr>
            <p:ph type="ctrTitle"/>
          </p:nvPr>
        </p:nvSpPr>
        <p:spPr>
          <a:xfrm>
            <a:off x="257712" y="1547778"/>
            <a:ext cx="7044300" cy="4266900"/>
          </a:xfrm>
          <a:prstGeom prst="rect">
            <a:avLst/>
          </a:prstGeom>
        </p:spPr>
        <p:txBody>
          <a:bodyPr anchorCtr="0" anchor="b" bIns="100075" lIns="100075" spcFirstLastPara="1" rIns="100075" wrap="square" tIns="1000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/>
        </p:txBody>
      </p:sp>
      <p:sp>
        <p:nvSpPr>
          <p:cNvPr id="11" name="Google Shape;11;g33725cf245a_0_45"/>
          <p:cNvSpPr txBox="1"/>
          <p:nvPr>
            <p:ph idx="1" type="subTitle"/>
          </p:nvPr>
        </p:nvSpPr>
        <p:spPr>
          <a:xfrm>
            <a:off x="257705" y="5891409"/>
            <a:ext cx="7044300" cy="16476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/>
        </p:txBody>
      </p:sp>
      <p:sp>
        <p:nvSpPr>
          <p:cNvPr id="12" name="Google Shape;12;g33725cf245a_0_45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3725cf245a_0_80"/>
          <p:cNvSpPr txBox="1"/>
          <p:nvPr>
            <p:ph hasCustomPrompt="1" type="title"/>
          </p:nvPr>
        </p:nvSpPr>
        <p:spPr>
          <a:xfrm>
            <a:off x="257705" y="2299346"/>
            <a:ext cx="7044300" cy="4081500"/>
          </a:xfrm>
          <a:prstGeom prst="rect">
            <a:avLst/>
          </a:prstGeom>
        </p:spPr>
        <p:txBody>
          <a:bodyPr anchorCtr="0" anchor="b" bIns="100075" lIns="100075" spcFirstLastPara="1" rIns="100075" wrap="square" tIns="1000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100"/>
              <a:buNone/>
              <a:defRPr sz="13100"/>
            </a:lvl9pPr>
          </a:lstStyle>
          <a:p>
            <a:r>
              <a:t>xx%</a:t>
            </a:r>
          </a:p>
        </p:txBody>
      </p:sp>
      <p:sp>
        <p:nvSpPr>
          <p:cNvPr id="46" name="Google Shape;46;g33725cf245a_0_80"/>
          <p:cNvSpPr txBox="1"/>
          <p:nvPr>
            <p:ph idx="1" type="body"/>
          </p:nvPr>
        </p:nvSpPr>
        <p:spPr>
          <a:xfrm>
            <a:off x="257705" y="6552657"/>
            <a:ext cx="7044300" cy="27042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55600" lvl="0" marL="4572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7" name="Google Shape;47;g33725cf245a_0_80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3725cf245a_0_84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725cf245a_0_86"/>
          <p:cNvSpPr txBox="1"/>
          <p:nvPr>
            <p:ph type="title"/>
          </p:nvPr>
        </p:nvSpPr>
        <p:spPr>
          <a:xfrm>
            <a:off x="680400" y="446832"/>
            <a:ext cx="6237300" cy="22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2" name="Google Shape;52;g33725cf245a_0_86"/>
          <p:cNvSpPr txBox="1"/>
          <p:nvPr>
            <p:ph idx="1" type="body"/>
          </p:nvPr>
        </p:nvSpPr>
        <p:spPr>
          <a:xfrm>
            <a:off x="680399" y="2877601"/>
            <a:ext cx="6237300" cy="6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0" spcFirstLastPara="1" rIns="0" wrap="square" tIns="50025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53" name="Google Shape;53;g33725cf245a_0_86"/>
          <p:cNvSpPr txBox="1"/>
          <p:nvPr>
            <p:ph idx="10" type="dt"/>
          </p:nvPr>
        </p:nvSpPr>
        <p:spPr>
          <a:xfrm>
            <a:off x="680401" y="10071164"/>
            <a:ext cx="15333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25" lIns="100075" spcFirstLastPara="1" rIns="100075" wrap="square" tIns="500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54" name="Google Shape;54;g33725cf245a_0_86"/>
          <p:cNvSpPr txBox="1"/>
          <p:nvPr>
            <p:ph idx="11" type="ftr"/>
          </p:nvPr>
        </p:nvSpPr>
        <p:spPr>
          <a:xfrm>
            <a:off x="2285726" y="10071164"/>
            <a:ext cx="29907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25" lIns="100075" spcFirstLastPara="1" rIns="100075" wrap="square" tIns="500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55" name="Google Shape;55;g33725cf245a_0_86"/>
          <p:cNvSpPr txBox="1"/>
          <p:nvPr>
            <p:ph idx="12" type="sldNum"/>
          </p:nvPr>
        </p:nvSpPr>
        <p:spPr>
          <a:xfrm>
            <a:off x="6139065" y="10071164"/>
            <a:ext cx="8136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025" lIns="100075" spcFirstLastPara="1" rIns="100075" wrap="square" tIns="50025">
            <a:norm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3725cf245a_0_49"/>
          <p:cNvSpPr txBox="1"/>
          <p:nvPr>
            <p:ph type="title"/>
          </p:nvPr>
        </p:nvSpPr>
        <p:spPr>
          <a:xfrm>
            <a:off x="257705" y="4471058"/>
            <a:ext cx="7044300" cy="17499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5" name="Google Shape;15;g33725cf245a_0_49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3725cf245a_0_52"/>
          <p:cNvSpPr txBox="1"/>
          <p:nvPr>
            <p:ph type="title"/>
          </p:nvPr>
        </p:nvSpPr>
        <p:spPr>
          <a:xfrm>
            <a:off x="257705" y="925091"/>
            <a:ext cx="7044300" cy="11907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8" name="Google Shape;18;g33725cf245a_0_52"/>
          <p:cNvSpPr txBox="1"/>
          <p:nvPr>
            <p:ph idx="1" type="body"/>
          </p:nvPr>
        </p:nvSpPr>
        <p:spPr>
          <a:xfrm>
            <a:off x="257705" y="2395696"/>
            <a:ext cx="7044300" cy="71016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9" name="Google Shape;19;g33725cf245a_0_52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3725cf245a_0_56"/>
          <p:cNvSpPr txBox="1"/>
          <p:nvPr>
            <p:ph type="title"/>
          </p:nvPr>
        </p:nvSpPr>
        <p:spPr>
          <a:xfrm>
            <a:off x="257705" y="925091"/>
            <a:ext cx="7044300" cy="11907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2" name="Google Shape;22;g33725cf245a_0_56"/>
          <p:cNvSpPr txBox="1"/>
          <p:nvPr>
            <p:ph idx="1" type="body"/>
          </p:nvPr>
        </p:nvSpPr>
        <p:spPr>
          <a:xfrm>
            <a:off x="257705" y="2395696"/>
            <a:ext cx="3307200" cy="71016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3" name="Google Shape;23;g33725cf245a_0_56"/>
          <p:cNvSpPr txBox="1"/>
          <p:nvPr>
            <p:ph idx="2" type="body"/>
          </p:nvPr>
        </p:nvSpPr>
        <p:spPr>
          <a:xfrm>
            <a:off x="3995291" y="2395696"/>
            <a:ext cx="3307200" cy="71016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4" name="Google Shape;24;g33725cf245a_0_56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3725cf245a_0_61"/>
          <p:cNvSpPr txBox="1"/>
          <p:nvPr>
            <p:ph type="title"/>
          </p:nvPr>
        </p:nvSpPr>
        <p:spPr>
          <a:xfrm>
            <a:off x="257705" y="925091"/>
            <a:ext cx="7044300" cy="11907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7" name="Google Shape;27;g33725cf245a_0_61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3725cf245a_0_64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0" name="Google Shape;30;g33725cf245a_0_64"/>
          <p:cNvSpPr txBox="1"/>
          <p:nvPr>
            <p:ph idx="1" type="body"/>
          </p:nvPr>
        </p:nvSpPr>
        <p:spPr>
          <a:xfrm>
            <a:off x="257705" y="2888617"/>
            <a:ext cx="2321700" cy="66093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1" name="Google Shape;31;g33725cf245a_0_64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3725cf245a_0_68"/>
          <p:cNvSpPr txBox="1"/>
          <p:nvPr>
            <p:ph type="title"/>
          </p:nvPr>
        </p:nvSpPr>
        <p:spPr>
          <a:xfrm>
            <a:off x="405325" y="935745"/>
            <a:ext cx="5265000" cy="85038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4" name="Google Shape;34;g33725cf245a_0_68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3725cf245a_0_71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33725cf245a_0_71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100075" lIns="100075" spcFirstLastPara="1" rIns="100075" wrap="square" tIns="1000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38" name="Google Shape;38;g33725cf245a_0_71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39" name="Google Shape;39;g33725cf245a_0_71"/>
          <p:cNvSpPr txBox="1"/>
          <p:nvPr>
            <p:ph idx="2" type="body"/>
          </p:nvPr>
        </p:nvSpPr>
        <p:spPr>
          <a:xfrm>
            <a:off x="4083839" y="1505164"/>
            <a:ext cx="3172500" cy="76812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0" name="Google Shape;40;g33725cf245a_0_71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3725cf245a_0_77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43" name="Google Shape;43;g33725cf245a_0_77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3725cf245a_0_41"/>
          <p:cNvSpPr txBox="1"/>
          <p:nvPr>
            <p:ph type="title"/>
          </p:nvPr>
        </p:nvSpPr>
        <p:spPr>
          <a:xfrm>
            <a:off x="257705" y="925091"/>
            <a:ext cx="7044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33725cf245a_0_41"/>
          <p:cNvSpPr txBox="1"/>
          <p:nvPr>
            <p:ph idx="1" type="body"/>
          </p:nvPr>
        </p:nvSpPr>
        <p:spPr>
          <a:xfrm>
            <a:off x="257705" y="2395696"/>
            <a:ext cx="7044300" cy="7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norm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  <a:defRPr sz="2000">
                <a:solidFill>
                  <a:schemeClr val="dk2"/>
                </a:solidFill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33725cf245a_0_41"/>
          <p:cNvSpPr txBox="1"/>
          <p:nvPr>
            <p:ph idx="12" type="sldNum"/>
          </p:nvPr>
        </p:nvSpPr>
        <p:spPr>
          <a:xfrm>
            <a:off x="7004788" y="9693616"/>
            <a:ext cx="4536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0075" lIns="100075" spcFirstLastPara="1" rIns="100075" wrap="square" tIns="100075">
            <a:normAutofit/>
          </a:bodyPr>
          <a:lstStyle>
            <a:lvl1pPr lvl="0" algn="r">
              <a:buNone/>
              <a:defRPr sz="1100">
                <a:solidFill>
                  <a:schemeClr val="dk2"/>
                </a:solidFill>
              </a:defRPr>
            </a:lvl1pPr>
            <a:lvl2pPr lvl="1" algn="r">
              <a:buNone/>
              <a:defRPr sz="1100">
                <a:solidFill>
                  <a:schemeClr val="dk2"/>
                </a:solidFill>
              </a:defRPr>
            </a:lvl2pPr>
            <a:lvl3pPr lvl="2" algn="r">
              <a:buNone/>
              <a:defRPr sz="1100">
                <a:solidFill>
                  <a:schemeClr val="dk2"/>
                </a:solidFill>
              </a:defRPr>
            </a:lvl3pPr>
            <a:lvl4pPr lvl="3" algn="r">
              <a:buNone/>
              <a:defRPr sz="1100">
                <a:solidFill>
                  <a:schemeClr val="dk2"/>
                </a:solidFill>
              </a:defRPr>
            </a:lvl4pPr>
            <a:lvl5pPr lvl="4" algn="r">
              <a:buNone/>
              <a:defRPr sz="1100">
                <a:solidFill>
                  <a:schemeClr val="dk2"/>
                </a:solidFill>
              </a:defRPr>
            </a:lvl5pPr>
            <a:lvl6pPr lvl="5" algn="r">
              <a:buNone/>
              <a:defRPr sz="1100">
                <a:solidFill>
                  <a:schemeClr val="dk2"/>
                </a:solidFill>
              </a:defRPr>
            </a:lvl6pPr>
            <a:lvl7pPr lvl="6" algn="r">
              <a:buNone/>
              <a:defRPr sz="1100">
                <a:solidFill>
                  <a:schemeClr val="dk2"/>
                </a:solidFill>
              </a:defRPr>
            </a:lvl7pPr>
            <a:lvl8pPr lvl="7" algn="r">
              <a:buNone/>
              <a:defRPr sz="1100">
                <a:solidFill>
                  <a:schemeClr val="dk2"/>
                </a:solidFill>
              </a:defRPr>
            </a:lvl8pPr>
            <a:lvl9pPr lvl="8" algn="r">
              <a:buNone/>
              <a:defRPr sz="1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2.png"/><Relationship Id="rId13" Type="http://schemas.openxmlformats.org/officeDocument/2006/relationships/hyperlink" Target="https://sheltercluster.org/palestine/documents/esk-shelter-kit-construction-video" TargetMode="External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5" Type="http://schemas.openxmlformats.org/officeDocument/2006/relationships/image" Target="../media/image9.png"/><Relationship Id="rId14" Type="http://schemas.openxmlformats.org/officeDocument/2006/relationships/image" Target="../media/image6.png"/><Relationship Id="rId17" Type="http://schemas.openxmlformats.org/officeDocument/2006/relationships/image" Target="../media/image2.png"/><Relationship Id="rId16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5.png"/><Relationship Id="rId8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6.png"/><Relationship Id="rId13" Type="http://schemas.openxmlformats.org/officeDocument/2006/relationships/image" Target="../media/image2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5.png"/><Relationship Id="rId9" Type="http://schemas.openxmlformats.org/officeDocument/2006/relationships/image" Target="../media/image18.jp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9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5" Type="http://schemas.openxmlformats.org/officeDocument/2006/relationships/image" Target="../media/image50.png"/><Relationship Id="rId6" Type="http://schemas.openxmlformats.org/officeDocument/2006/relationships/image" Target="../media/image19.png"/><Relationship Id="rId7" Type="http://schemas.openxmlformats.org/officeDocument/2006/relationships/image" Target="../media/image43.png"/><Relationship Id="rId8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29.png"/><Relationship Id="rId7" Type="http://schemas.openxmlformats.org/officeDocument/2006/relationships/image" Target="../media/image34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44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9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6.png"/><Relationship Id="rId5" Type="http://schemas.openxmlformats.org/officeDocument/2006/relationships/image" Target="../media/image22.png"/><Relationship Id="rId6" Type="http://schemas.openxmlformats.org/officeDocument/2006/relationships/image" Target="../media/image48.png"/><Relationship Id="rId7" Type="http://schemas.openxmlformats.org/officeDocument/2006/relationships/image" Target="../media/image39.png"/><Relationship Id="rId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g33a6f523f4b_13_6"/>
          <p:cNvGrpSpPr/>
          <p:nvPr/>
        </p:nvGrpSpPr>
        <p:grpSpPr>
          <a:xfrm>
            <a:off x="5724539" y="3031345"/>
            <a:ext cx="1536140" cy="5283796"/>
            <a:chOff x="5134299" y="2240450"/>
            <a:chExt cx="1393450" cy="4895576"/>
          </a:xfrm>
        </p:grpSpPr>
        <p:pic>
          <p:nvPicPr>
            <p:cNvPr id="61" name="Google Shape;61;g33a6f523f4b_13_6"/>
            <p:cNvPicPr preferRelativeResize="0"/>
            <p:nvPr/>
          </p:nvPicPr>
          <p:blipFill rotWithShape="1">
            <a:blip r:embed="rId3">
              <a:alphaModFix/>
            </a:blip>
            <a:srcRect b="-1700" l="-1420" r="1419" t="1700"/>
            <a:stretch/>
          </p:blipFill>
          <p:spPr>
            <a:xfrm rot="-2387034">
              <a:off x="5422540" y="6152169"/>
              <a:ext cx="817044" cy="817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g33a6f523f4b_13_6"/>
            <p:cNvPicPr preferRelativeResize="0"/>
            <p:nvPr/>
          </p:nvPicPr>
          <p:blipFill rotWithShape="1">
            <a:blip r:embed="rId4">
              <a:alphaModFix/>
            </a:blip>
            <a:srcRect b="16998" l="0" r="0" t="18783"/>
            <a:stretch/>
          </p:blipFill>
          <p:spPr>
            <a:xfrm>
              <a:off x="5337800" y="5640064"/>
              <a:ext cx="986499" cy="63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g33a6f523f4b_13_6"/>
            <p:cNvPicPr preferRelativeResize="0"/>
            <p:nvPr/>
          </p:nvPicPr>
          <p:blipFill rotWithShape="1">
            <a:blip r:embed="rId5">
              <a:alphaModFix/>
            </a:blip>
            <a:srcRect b="11897" l="0" r="0" t="8895"/>
            <a:stretch/>
          </p:blipFill>
          <p:spPr>
            <a:xfrm>
              <a:off x="5462050" y="4411838"/>
              <a:ext cx="738000" cy="584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g33a6f523f4b_13_6"/>
            <p:cNvPicPr preferRelativeResize="0"/>
            <p:nvPr/>
          </p:nvPicPr>
          <p:blipFill rotWithShape="1">
            <a:blip r:embed="rId6">
              <a:alphaModFix/>
            </a:blip>
            <a:srcRect b="21994" l="4006" r="7348" t="20094"/>
            <a:stretch/>
          </p:blipFill>
          <p:spPr>
            <a:xfrm>
              <a:off x="5427404" y="3777925"/>
              <a:ext cx="807279" cy="5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g33a6f523f4b_13_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34299" y="2977949"/>
              <a:ext cx="1393450" cy="729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g33a6f523f4b_13_6"/>
            <p:cNvPicPr preferRelativeResize="0"/>
            <p:nvPr/>
          </p:nvPicPr>
          <p:blipFill rotWithShape="1">
            <a:blip r:embed="rId8">
              <a:alphaModFix/>
            </a:blip>
            <a:srcRect b="9507" l="41707" r="0" t="38708"/>
            <a:stretch/>
          </p:blipFill>
          <p:spPr>
            <a:xfrm>
              <a:off x="5337773" y="2240450"/>
              <a:ext cx="986496" cy="584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g33a6f523f4b_13_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167328" y="5132810"/>
              <a:ext cx="1327450" cy="4184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68;g33a6f523f4b_13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21185" y="9435742"/>
            <a:ext cx="717658" cy="7176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Google Shape;69;g33a6f523f4b_13_6"/>
          <p:cNvGraphicFramePr/>
          <p:nvPr/>
        </p:nvGraphicFramePr>
        <p:xfrm>
          <a:off x="149494" y="82940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{6D73D364-E087-4D81-8AD1-D10E06CC4E49}</a:tableStyleId>
              </a:tblPr>
              <a:tblGrid>
                <a:gridCol w="3752975"/>
                <a:gridCol w="563975"/>
                <a:gridCol w="920700"/>
                <a:gridCol w="2023350"/>
              </a:tblGrid>
              <a:tr h="326275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Optional Components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</a:tr>
              <a:tr h="74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Timber sheet (Plywood or OSB)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Approx. </a:t>
                      </a:r>
                      <a:r>
                        <a:rPr lang="en-GB" sz="1200">
                          <a:solidFill>
                            <a:srgbClr val="1155CC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0"/>
                            </a:ext>
                          </a:extLst>
                        </a:rPr>
                        <a:t>1 cm t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hick, used for creating beams, trusses, doors, bracing, raised floors, and internal cladding.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10160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3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Plastic sheet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0.</a:t>
                      </a:r>
                      <a:r>
                        <a:rPr lang="en-GB" sz="1200">
                          <a:solidFill>
                            <a:srgbClr val="1155CC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1"/>
                            </a:ext>
                          </a:extLst>
                        </a:rPr>
                        <a:t>3mm thick, roll is up to 50 sqm per shelter. Minimum width 4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m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Sqm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50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0" name="Google Shape;70;g33a6f523f4b_13_6"/>
          <p:cNvPicPr preferRelativeResize="0"/>
          <p:nvPr/>
        </p:nvPicPr>
        <p:blipFill rotWithShape="1">
          <a:blip r:embed="rId11">
            <a:alphaModFix/>
          </a:blip>
          <a:srcRect b="0" l="0" r="13562" t="0"/>
          <a:stretch/>
        </p:blipFill>
        <p:spPr>
          <a:xfrm>
            <a:off x="5353324" y="49400"/>
            <a:ext cx="2057225" cy="6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33a6f523f4b_13_6"/>
          <p:cNvSpPr txBox="1"/>
          <p:nvPr/>
        </p:nvSpPr>
        <p:spPr>
          <a:xfrm>
            <a:off x="-245002" y="-162603"/>
            <a:ext cx="57333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Play"/>
              <a:buNone/>
            </a:pPr>
            <a:r>
              <a:rPr b="1" i="0" lang="en-GB" sz="3700" u="none" cap="none" strike="noStrike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Emergency </a:t>
            </a:r>
            <a:r>
              <a:rPr b="1" i="0" lang="en-GB" sz="3700" u="none" cap="none" strike="noStrike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Shelter</a:t>
            </a:r>
            <a:r>
              <a:rPr b="1" i="0" lang="en-GB" sz="3700" u="none" cap="none" strike="noStrike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 Kit</a:t>
            </a:r>
            <a:endParaRPr b="1" i="0" sz="3700" u="none" cap="none" strike="noStrike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72" name="Google Shape;72;g33a6f523f4b_13_6"/>
          <p:cNvPicPr preferRelativeResize="0"/>
          <p:nvPr/>
        </p:nvPicPr>
        <p:blipFill rotWithShape="1">
          <a:blip r:embed="rId12">
            <a:alphaModFix/>
          </a:blip>
          <a:srcRect b="43543" l="46728" r="5481" t="26285"/>
          <a:stretch/>
        </p:blipFill>
        <p:spPr>
          <a:xfrm>
            <a:off x="6021185" y="8741507"/>
            <a:ext cx="813544" cy="63093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g33a6f523f4b_13_6"/>
          <p:cNvSpPr txBox="1"/>
          <p:nvPr/>
        </p:nvSpPr>
        <p:spPr>
          <a:xfrm>
            <a:off x="149563" y="893182"/>
            <a:ext cx="7260900" cy="1012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1155CC"/>
                </a:solidFill>
              </a:rPr>
              <a:t>This IEC indicates techniques to assemble a shelter and does not prescribe a specific shelter design. </a:t>
            </a:r>
            <a:r>
              <a:rPr b="1" lang="en-GB" sz="1300">
                <a:solidFill>
                  <a:srgbClr val="1155CC"/>
                </a:solidFill>
              </a:rPr>
              <a:t>Partners are encouraged to modify the quantities below based on the materials, resources, and space available to them. </a:t>
            </a:r>
            <a:endParaRPr b="1" sz="13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1155CC"/>
                </a:solidFill>
              </a:rPr>
              <a:t>For a video demonstration, refer to the</a:t>
            </a:r>
            <a:r>
              <a:rPr i="1" lang="en-GB" sz="1300">
                <a:solidFill>
                  <a:srgbClr val="1155CC"/>
                </a:solidFill>
              </a:rPr>
              <a:t>  </a:t>
            </a:r>
            <a:r>
              <a:rPr lang="en-GB" sz="1300" u="sng">
                <a:solidFill>
                  <a:schemeClr val="accent5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ESK: Shelter Kit Construction Video | Shelter Cluster</a:t>
            </a:r>
            <a:endParaRPr sz="14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4" name="Google Shape;74;g33a6f523f4b_13_6"/>
          <p:cNvGraphicFramePr/>
          <p:nvPr/>
        </p:nvGraphicFramePr>
        <p:xfrm>
          <a:off x="149494" y="21565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{6D73D364-E087-4D81-8AD1-D10E06CC4E49}</a:tableStyleId>
              </a:tblPr>
              <a:tblGrid>
                <a:gridCol w="3752975"/>
                <a:gridCol w="563975"/>
                <a:gridCol w="920700"/>
                <a:gridCol w="2023350"/>
              </a:tblGrid>
              <a:tr h="2497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Essential Components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</a:tr>
              <a:tr h="268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Component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Unit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Quantity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rgbClr val="1155CC"/>
                          </a:solidFill>
                        </a:rPr>
                        <a:t>Indicative Picture</a:t>
                      </a:r>
                      <a:endParaRPr b="1" sz="13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Timber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untreated, essential for frame construction, required to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 be at least 2.4 meters in length. This IEC is for cross-sections of 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5cm x 2.5cm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114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2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Tarpaulins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w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oven plastic, available in sizes of 6x4 meters, 5x4 </a:t>
                      </a:r>
                      <a:r>
                        <a:rPr lang="en-GB" sz="1200">
                          <a:solidFill>
                            <a:srgbClr val="1155CC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3"/>
                            </a:ext>
                          </a:extLst>
                        </a:rPr>
                        <a:t>m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eters, or as a roll of 4 meters width. They can be used for roofing, walls and flooring.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3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Nails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5 cm nails for timber connections. Used for structural joints and fixing cover-battens.  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Kg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1.6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2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Rope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Minimum 30 meters length, in roll, 6mm thickness.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4"/>
                            </a:ext>
                          </a:extLst>
                        </a:rPr>
                        <a:t>Lm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30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Hand saw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to</a:t>
                      </a:r>
                      <a:r>
                        <a:rPr lang="en-GB" sz="1200">
                          <a:solidFill>
                            <a:srgbClr val="1155CC"/>
                          </a:solidFill>
                          <a:extLst>
                            <a:ext uri="http://customooxmlschemas.google.com/">
                              <go:slidesCustomData xmlns:go="http://customooxmlschemas.google.com/" textRoundtripDataId="5"/>
                            </a:ext>
                          </a:extLst>
                        </a:rPr>
                        <a:t>tal length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60 cm, for wood, good quality, tempered, hardened and set teeth. Unbreakable handle.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2-3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2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Measuring tape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 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3 meters, graduated in centimeters.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1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rgbClr val="1155CC"/>
                          </a:solidFill>
                        </a:rPr>
                        <a:t>Hammer</a:t>
                      </a:r>
                      <a:r>
                        <a:rPr b="1" lang="en-GB" sz="1200">
                          <a:solidFill>
                            <a:srgbClr val="1155CC"/>
                          </a:solidFill>
                        </a:rPr>
                        <a:t>,</a:t>
                      </a: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 metal or fiberglass handle.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300"/>
                        </a:spcBef>
                        <a:spcAft>
                          <a:spcPts val="130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Pcs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1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8675" marB="98675" marR="100775" marL="10077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5" name="Google Shape;75;g33a6f523f4b_13_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33a6f523f4b_13_6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sp>
        <p:nvSpPr>
          <p:cNvPr id="77" name="Google Shape;77;g33a6f523f4b_13_6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78" name="Google Shape;78;g33a6f523f4b_13_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33a6f523f4b_13_6"/>
          <p:cNvPicPr preferRelativeResize="0"/>
          <p:nvPr/>
        </p:nvPicPr>
        <p:blipFill rotWithShape="1">
          <a:blip r:embed="rId16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33a6f523f4b_13_6"/>
          <p:cNvPicPr preferRelativeResize="0"/>
          <p:nvPr/>
        </p:nvPicPr>
        <p:blipFill rotWithShape="1">
          <a:blip r:embed="rId17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c391d3f5e_2_7"/>
          <p:cNvSpPr/>
          <p:nvPr/>
        </p:nvSpPr>
        <p:spPr>
          <a:xfrm>
            <a:off x="4754100" y="8377875"/>
            <a:ext cx="2630700" cy="1905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g33c391d3f5e_2_7"/>
          <p:cNvPicPr preferRelativeResize="0"/>
          <p:nvPr/>
        </p:nvPicPr>
        <p:blipFill rotWithShape="1">
          <a:blip r:embed="rId3">
            <a:alphaModFix/>
          </a:blip>
          <a:srcRect b="11073" l="0" r="0" t="13596"/>
          <a:stretch/>
        </p:blipFill>
        <p:spPr>
          <a:xfrm>
            <a:off x="-31671" y="4950339"/>
            <a:ext cx="3220006" cy="167922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3c391d3f5e_2_7"/>
          <p:cNvSpPr/>
          <p:nvPr/>
        </p:nvSpPr>
        <p:spPr>
          <a:xfrm>
            <a:off x="212900" y="425500"/>
            <a:ext cx="7168800" cy="78801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88" name="Google Shape;88;g33c391d3f5e_2_7"/>
          <p:cNvPicPr preferRelativeResize="0"/>
          <p:nvPr/>
        </p:nvPicPr>
        <p:blipFill rotWithShape="1">
          <a:blip r:embed="rId4">
            <a:alphaModFix/>
          </a:blip>
          <a:srcRect b="0" l="5177" r="0" t="0"/>
          <a:stretch/>
        </p:blipFill>
        <p:spPr>
          <a:xfrm>
            <a:off x="2560512" y="4550630"/>
            <a:ext cx="4537713" cy="33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3c391d3f5e_2_7"/>
          <p:cNvPicPr preferRelativeResize="0"/>
          <p:nvPr/>
        </p:nvPicPr>
        <p:blipFill rotWithShape="1">
          <a:blip r:embed="rId5">
            <a:alphaModFix/>
          </a:blip>
          <a:srcRect b="67642" l="3330" r="25968" t="2421"/>
          <a:stretch/>
        </p:blipFill>
        <p:spPr>
          <a:xfrm>
            <a:off x="401686" y="2832681"/>
            <a:ext cx="2728437" cy="160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33c391d3f5e_2_7"/>
          <p:cNvPicPr preferRelativeResize="0"/>
          <p:nvPr/>
        </p:nvPicPr>
        <p:blipFill rotWithShape="1">
          <a:blip r:embed="rId6">
            <a:alphaModFix/>
          </a:blip>
          <a:srcRect b="0" l="11578" r="74817" t="74106"/>
          <a:stretch/>
        </p:blipFill>
        <p:spPr>
          <a:xfrm>
            <a:off x="4171394" y="472778"/>
            <a:ext cx="1730294" cy="225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33c391d3f5e_2_7"/>
          <p:cNvPicPr preferRelativeResize="0"/>
          <p:nvPr/>
        </p:nvPicPr>
        <p:blipFill rotWithShape="1">
          <a:blip r:embed="rId7">
            <a:alphaModFix/>
          </a:blip>
          <a:srcRect b="67216" l="-1816" r="26110" t="727"/>
          <a:stretch/>
        </p:blipFill>
        <p:spPr>
          <a:xfrm>
            <a:off x="128613" y="536395"/>
            <a:ext cx="2899402" cy="170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3c391d3f5e_2_7"/>
          <p:cNvPicPr preferRelativeResize="0"/>
          <p:nvPr/>
        </p:nvPicPr>
        <p:blipFill rotWithShape="1">
          <a:blip r:embed="rId6">
            <a:alphaModFix/>
          </a:blip>
          <a:srcRect b="43369" l="56255" r="30140" t="41833"/>
          <a:stretch/>
        </p:blipFill>
        <p:spPr>
          <a:xfrm>
            <a:off x="440435" y="9350049"/>
            <a:ext cx="1028449" cy="76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3c391d3f5e_2_7"/>
          <p:cNvPicPr preferRelativeResize="0"/>
          <p:nvPr/>
        </p:nvPicPr>
        <p:blipFill rotWithShape="1">
          <a:blip r:embed="rId6">
            <a:alphaModFix/>
          </a:blip>
          <a:srcRect b="25943" l="14353" r="72042" t="44568"/>
          <a:stretch/>
        </p:blipFill>
        <p:spPr>
          <a:xfrm rot="-7784029">
            <a:off x="1762241" y="8795855"/>
            <a:ext cx="1015595" cy="154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3c391d3f5e_2_7"/>
          <p:cNvPicPr preferRelativeResize="0"/>
          <p:nvPr/>
        </p:nvPicPr>
        <p:blipFill rotWithShape="1">
          <a:blip r:embed="rId6">
            <a:alphaModFix/>
          </a:blip>
          <a:srcRect b="0" l="27493" r="58160" t="69606"/>
          <a:stretch/>
        </p:blipFill>
        <p:spPr>
          <a:xfrm>
            <a:off x="3407168" y="8664242"/>
            <a:ext cx="1209390" cy="17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3c391d3f5e_2_7"/>
          <p:cNvPicPr preferRelativeResize="0"/>
          <p:nvPr/>
        </p:nvPicPr>
        <p:blipFill rotWithShape="1">
          <a:blip r:embed="rId8">
            <a:alphaModFix/>
          </a:blip>
          <a:srcRect b="64498" l="0" r="31271" t="0"/>
          <a:stretch/>
        </p:blipFill>
        <p:spPr>
          <a:xfrm>
            <a:off x="3056672" y="2593655"/>
            <a:ext cx="2346919" cy="167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3c391d3f5e_2_7"/>
          <p:cNvPicPr preferRelativeResize="0"/>
          <p:nvPr/>
        </p:nvPicPr>
        <p:blipFill rotWithShape="1">
          <a:blip r:embed="rId8">
            <a:alphaModFix/>
          </a:blip>
          <a:srcRect b="36490" l="1437" r="37646" t="36382"/>
          <a:stretch/>
        </p:blipFill>
        <p:spPr>
          <a:xfrm>
            <a:off x="5347479" y="2982603"/>
            <a:ext cx="1960519" cy="120935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3c391d3f5e_2_7"/>
          <p:cNvSpPr txBox="1"/>
          <p:nvPr>
            <p:ph type="title"/>
          </p:nvPr>
        </p:nvSpPr>
        <p:spPr>
          <a:xfrm>
            <a:off x="536995" y="62807"/>
            <a:ext cx="6520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Build Wall Panels</a:t>
            </a:r>
            <a:endParaRPr b="1" sz="20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98" name="Google Shape;98;g33c391d3f5e_2_7"/>
          <p:cNvCxnSpPr/>
          <p:nvPr/>
        </p:nvCxnSpPr>
        <p:spPr>
          <a:xfrm>
            <a:off x="1791576" y="704884"/>
            <a:ext cx="1028400" cy="59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99" name="Google Shape;99;g33c391d3f5e_2_7"/>
          <p:cNvCxnSpPr/>
          <p:nvPr/>
        </p:nvCxnSpPr>
        <p:spPr>
          <a:xfrm flipH="1">
            <a:off x="305117" y="650893"/>
            <a:ext cx="1068600" cy="63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00" name="Google Shape;100;g33c391d3f5e_2_7"/>
          <p:cNvSpPr txBox="1"/>
          <p:nvPr/>
        </p:nvSpPr>
        <p:spPr>
          <a:xfrm rot="1852901">
            <a:off x="2049926" y="797402"/>
            <a:ext cx="718340" cy="254972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a=2.4 m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3c391d3f5e_2_7"/>
          <p:cNvSpPr txBox="1"/>
          <p:nvPr/>
        </p:nvSpPr>
        <p:spPr>
          <a:xfrm rot="-1841110">
            <a:off x="488484" y="702323"/>
            <a:ext cx="761874" cy="255165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a= 2.4 m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g33c391d3f5e_2_7"/>
          <p:cNvCxnSpPr/>
          <p:nvPr/>
        </p:nvCxnSpPr>
        <p:spPr>
          <a:xfrm flipH="1">
            <a:off x="4754570" y="720517"/>
            <a:ext cx="427800" cy="297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3" name="Google Shape;103;g33c391d3f5e_2_7"/>
          <p:cNvSpPr txBox="1"/>
          <p:nvPr/>
        </p:nvSpPr>
        <p:spPr>
          <a:xfrm>
            <a:off x="5097040" y="535649"/>
            <a:ext cx="37842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Thin edge = 2.5cm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g33c391d3f5e_2_7"/>
          <p:cNvGrpSpPr/>
          <p:nvPr/>
        </p:nvGrpSpPr>
        <p:grpSpPr>
          <a:xfrm>
            <a:off x="499178" y="2661979"/>
            <a:ext cx="2630812" cy="1530135"/>
            <a:chOff x="3594747" y="2700173"/>
            <a:chExt cx="2536211" cy="1506483"/>
          </a:xfrm>
        </p:grpSpPr>
        <p:pic>
          <p:nvPicPr>
            <p:cNvPr id="105" name="Google Shape;105;g33c391d3f5e_2_7"/>
            <p:cNvPicPr preferRelativeResize="0"/>
            <p:nvPr/>
          </p:nvPicPr>
          <p:blipFill rotWithShape="1">
            <a:blip r:embed="rId9">
              <a:alphaModFix/>
            </a:blip>
            <a:srcRect b="13353" l="7033" r="8428" t="15619"/>
            <a:stretch/>
          </p:blipFill>
          <p:spPr>
            <a:xfrm>
              <a:off x="3594747" y="2700173"/>
              <a:ext cx="2536211" cy="1506483"/>
            </a:xfrm>
            <a:prstGeom prst="rect">
              <a:avLst/>
            </a:prstGeom>
            <a:solidFill>
              <a:schemeClr val="accent2">
                <a:alpha val="49800"/>
              </a:schemeClr>
            </a:solidFill>
            <a:ln>
              <a:noFill/>
            </a:ln>
          </p:spPr>
        </p:pic>
        <p:cxnSp>
          <p:nvCxnSpPr>
            <p:cNvPr id="106" name="Google Shape;106;g33c391d3f5e_2_7"/>
            <p:cNvCxnSpPr/>
            <p:nvPr/>
          </p:nvCxnSpPr>
          <p:spPr>
            <a:xfrm>
              <a:off x="3720718" y="3445412"/>
              <a:ext cx="2289000" cy="14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07" name="Google Shape;107;g33c391d3f5e_2_7"/>
            <p:cNvCxnSpPr/>
            <p:nvPr/>
          </p:nvCxnSpPr>
          <p:spPr>
            <a:xfrm rot="10800000">
              <a:off x="4854451" y="2766944"/>
              <a:ext cx="28800" cy="1350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108" name="Google Shape;108;g33c391d3f5e_2_7"/>
          <p:cNvCxnSpPr/>
          <p:nvPr/>
        </p:nvCxnSpPr>
        <p:spPr>
          <a:xfrm flipH="1">
            <a:off x="5506240" y="1333701"/>
            <a:ext cx="426600" cy="20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09" name="Google Shape;109;g33c391d3f5e_2_7"/>
          <p:cNvSpPr txBox="1"/>
          <p:nvPr/>
        </p:nvSpPr>
        <p:spPr>
          <a:xfrm>
            <a:off x="5878746" y="1205021"/>
            <a:ext cx="827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5cm nails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" name="Google Shape;110;g33c391d3f5e_2_7"/>
          <p:cNvCxnSpPr/>
          <p:nvPr/>
        </p:nvCxnSpPr>
        <p:spPr>
          <a:xfrm>
            <a:off x="401323" y="9654591"/>
            <a:ext cx="1084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1" name="Google Shape;111;g33c391d3f5e_2_7"/>
          <p:cNvSpPr txBox="1"/>
          <p:nvPr/>
        </p:nvSpPr>
        <p:spPr>
          <a:xfrm>
            <a:off x="688293" y="10022445"/>
            <a:ext cx="8277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2.5cm</a:t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oogle Shape;112;g33c391d3f5e_2_7"/>
          <p:cNvGrpSpPr/>
          <p:nvPr/>
        </p:nvGrpSpPr>
        <p:grpSpPr>
          <a:xfrm>
            <a:off x="836977" y="10023985"/>
            <a:ext cx="177266" cy="51037"/>
            <a:chOff x="1013876" y="5139205"/>
            <a:chExt cx="160800" cy="47287"/>
          </a:xfrm>
        </p:grpSpPr>
        <p:cxnSp>
          <p:nvCxnSpPr>
            <p:cNvPr id="113" name="Google Shape;113;g33c391d3f5e_2_7"/>
            <p:cNvCxnSpPr/>
            <p:nvPr/>
          </p:nvCxnSpPr>
          <p:spPr>
            <a:xfrm>
              <a:off x="1013876" y="51642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4" name="Google Shape;114;g33c391d3f5e_2_7"/>
            <p:cNvCxnSpPr/>
            <p:nvPr/>
          </p:nvCxnSpPr>
          <p:spPr>
            <a:xfrm>
              <a:off x="1013876" y="51405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5" name="Google Shape;115;g33c391d3f5e_2_7"/>
            <p:cNvCxnSpPr/>
            <p:nvPr/>
          </p:nvCxnSpPr>
          <p:spPr>
            <a:xfrm>
              <a:off x="1174541" y="51392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6" name="Google Shape;116;g33c391d3f5e_2_7"/>
          <p:cNvGrpSpPr/>
          <p:nvPr/>
        </p:nvGrpSpPr>
        <p:grpSpPr>
          <a:xfrm rot="5400000">
            <a:off x="929421" y="9813485"/>
            <a:ext cx="309781" cy="50271"/>
            <a:chOff x="1166276" y="5291605"/>
            <a:chExt cx="160800" cy="47287"/>
          </a:xfrm>
        </p:grpSpPr>
        <p:cxnSp>
          <p:nvCxnSpPr>
            <p:cNvPr id="117" name="Google Shape;117;g33c391d3f5e_2_7"/>
            <p:cNvCxnSpPr/>
            <p:nvPr/>
          </p:nvCxnSpPr>
          <p:spPr>
            <a:xfrm>
              <a:off x="1166276" y="53166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8" name="Google Shape;118;g33c391d3f5e_2_7"/>
            <p:cNvCxnSpPr/>
            <p:nvPr/>
          </p:nvCxnSpPr>
          <p:spPr>
            <a:xfrm>
              <a:off x="1166276" y="52929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" name="Google Shape;119;g33c391d3f5e_2_7"/>
            <p:cNvCxnSpPr/>
            <p:nvPr/>
          </p:nvCxnSpPr>
          <p:spPr>
            <a:xfrm>
              <a:off x="1326941" y="52916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0" name="Google Shape;120;g33c391d3f5e_2_7"/>
          <p:cNvSpPr txBox="1"/>
          <p:nvPr/>
        </p:nvSpPr>
        <p:spPr>
          <a:xfrm rot="5400000">
            <a:off x="969681" y="9784091"/>
            <a:ext cx="5160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5cm</a:t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3c391d3f5e_2_7"/>
          <p:cNvSpPr txBox="1"/>
          <p:nvPr/>
        </p:nvSpPr>
        <p:spPr>
          <a:xfrm rot="-5400000">
            <a:off x="145160" y="9190316"/>
            <a:ext cx="8106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2.5cm</a:t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" name="Google Shape;122;g33c391d3f5e_2_7"/>
          <p:cNvGrpSpPr/>
          <p:nvPr/>
        </p:nvGrpSpPr>
        <p:grpSpPr>
          <a:xfrm rot="-5400000">
            <a:off x="601593" y="9533986"/>
            <a:ext cx="155863" cy="68325"/>
            <a:chOff x="1013876" y="5139205"/>
            <a:chExt cx="160800" cy="47287"/>
          </a:xfrm>
        </p:grpSpPr>
        <p:cxnSp>
          <p:nvCxnSpPr>
            <p:cNvPr id="123" name="Google Shape;123;g33c391d3f5e_2_7"/>
            <p:cNvCxnSpPr/>
            <p:nvPr/>
          </p:nvCxnSpPr>
          <p:spPr>
            <a:xfrm>
              <a:off x="1013876" y="51642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" name="Google Shape;124;g33c391d3f5e_2_7"/>
            <p:cNvCxnSpPr/>
            <p:nvPr/>
          </p:nvCxnSpPr>
          <p:spPr>
            <a:xfrm>
              <a:off x="1013876" y="51405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" name="Google Shape;125;g33c391d3f5e_2_7"/>
            <p:cNvCxnSpPr/>
            <p:nvPr/>
          </p:nvCxnSpPr>
          <p:spPr>
            <a:xfrm>
              <a:off x="1174541" y="51392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6" name="Google Shape;126;g33c391d3f5e_2_7"/>
          <p:cNvGrpSpPr/>
          <p:nvPr/>
        </p:nvGrpSpPr>
        <p:grpSpPr>
          <a:xfrm>
            <a:off x="5575626" y="4907648"/>
            <a:ext cx="1609214" cy="799577"/>
            <a:chOff x="5554419" y="4535487"/>
            <a:chExt cx="919341" cy="466525"/>
          </a:xfrm>
        </p:grpSpPr>
        <p:sp>
          <p:nvSpPr>
            <p:cNvPr id="127" name="Google Shape;127;g33c391d3f5e_2_7"/>
            <p:cNvSpPr txBox="1"/>
            <p:nvPr/>
          </p:nvSpPr>
          <p:spPr>
            <a:xfrm rot="1704892">
              <a:off x="5710962" y="4782781"/>
              <a:ext cx="336659" cy="148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30 cm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8" name="Google Shape;128;g33c391d3f5e_2_7"/>
            <p:cNvCxnSpPr/>
            <p:nvPr/>
          </p:nvCxnSpPr>
          <p:spPr>
            <a:xfrm>
              <a:off x="5705965" y="4836616"/>
              <a:ext cx="181500" cy="996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  <p:cxnSp>
          <p:nvCxnSpPr>
            <p:cNvPr id="129" name="Google Shape;129;g33c391d3f5e_2_7"/>
            <p:cNvCxnSpPr/>
            <p:nvPr/>
          </p:nvCxnSpPr>
          <p:spPr>
            <a:xfrm flipH="1">
              <a:off x="5554419" y="4647480"/>
              <a:ext cx="228300" cy="139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30" name="Google Shape;130;g33c391d3f5e_2_7"/>
            <p:cNvSpPr txBox="1"/>
            <p:nvPr/>
          </p:nvSpPr>
          <p:spPr>
            <a:xfrm>
              <a:off x="5722860" y="4535487"/>
              <a:ext cx="7509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5cm nails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1" name="Google Shape;131;g33c391d3f5e_2_7"/>
          <p:cNvCxnSpPr/>
          <p:nvPr/>
        </p:nvCxnSpPr>
        <p:spPr>
          <a:xfrm>
            <a:off x="3419011" y="9490365"/>
            <a:ext cx="316200" cy="273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32" name="Google Shape;132;g33c391d3f5e_2_7"/>
          <p:cNvSpPr txBox="1"/>
          <p:nvPr/>
        </p:nvSpPr>
        <p:spPr>
          <a:xfrm>
            <a:off x="4821100" y="8403725"/>
            <a:ext cx="26307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tarpaulin holds the frame square and so should be pulled tight, but not so tight that it bends the timber. 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Tarpaulin fixed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= Panel held square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= Remove temporary bracing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3c391d3f5e_2_7"/>
          <p:cNvSpPr txBox="1"/>
          <p:nvPr/>
        </p:nvSpPr>
        <p:spPr>
          <a:xfrm>
            <a:off x="317015" y="8431483"/>
            <a:ext cx="44856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frame is constructed as a T-section which makes it strong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3c391d3f5e_2_7"/>
          <p:cNvSpPr txBox="1"/>
          <p:nvPr/>
        </p:nvSpPr>
        <p:spPr>
          <a:xfrm>
            <a:off x="2900158" y="9302471"/>
            <a:ext cx="8280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Pull tarpaulin tight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g33c391d3f5e_2_7"/>
          <p:cNvCxnSpPr/>
          <p:nvPr/>
        </p:nvCxnSpPr>
        <p:spPr>
          <a:xfrm flipH="1">
            <a:off x="2303327" y="9568229"/>
            <a:ext cx="563400" cy="1587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36" name="Google Shape;136;g33c391d3f5e_2_7"/>
          <p:cNvSpPr txBox="1"/>
          <p:nvPr/>
        </p:nvSpPr>
        <p:spPr>
          <a:xfrm>
            <a:off x="5233015" y="3172753"/>
            <a:ext cx="1240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veat"/>
              <a:buNone/>
            </a:pPr>
            <a:r>
              <a:rPr b="1" lang="en-GB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Flip it</a:t>
            </a:r>
            <a:endParaRPr b="1"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" name="Google Shape;137;g33c391d3f5e_2_7"/>
          <p:cNvCxnSpPr/>
          <p:nvPr/>
        </p:nvCxnSpPr>
        <p:spPr>
          <a:xfrm>
            <a:off x="191811" y="2138319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g33c391d3f5e_2_7"/>
          <p:cNvCxnSpPr/>
          <p:nvPr/>
        </p:nvCxnSpPr>
        <p:spPr>
          <a:xfrm>
            <a:off x="191811" y="2631796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g33c391d3f5e_2_7"/>
          <p:cNvSpPr txBox="1"/>
          <p:nvPr/>
        </p:nvSpPr>
        <p:spPr>
          <a:xfrm>
            <a:off x="205439" y="2072317"/>
            <a:ext cx="3307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1. Lay out the pieces of timber, standing them up on the thin edge.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3c391d3f5e_2_7"/>
          <p:cNvSpPr txBox="1"/>
          <p:nvPr/>
        </p:nvSpPr>
        <p:spPr>
          <a:xfrm>
            <a:off x="3929618" y="2185756"/>
            <a:ext cx="3307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2. Nail the timber together using 5cm nails.</a:t>
            </a:r>
            <a:endParaRPr sz="1500">
              <a:solidFill>
                <a:srgbClr val="1155CC"/>
              </a:solidFill>
            </a:endParaRPr>
          </a:p>
        </p:txBody>
      </p:sp>
      <p:cxnSp>
        <p:nvCxnSpPr>
          <p:cNvPr id="141" name="Google Shape;141;g33c391d3f5e_2_7"/>
          <p:cNvCxnSpPr/>
          <p:nvPr/>
        </p:nvCxnSpPr>
        <p:spPr>
          <a:xfrm>
            <a:off x="209752" y="4211985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g33c391d3f5e_2_7"/>
          <p:cNvCxnSpPr/>
          <p:nvPr/>
        </p:nvCxnSpPr>
        <p:spPr>
          <a:xfrm>
            <a:off x="209752" y="4808135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g33c391d3f5e_2_7"/>
          <p:cNvSpPr txBox="1"/>
          <p:nvPr/>
        </p:nvSpPr>
        <p:spPr>
          <a:xfrm>
            <a:off x="212894" y="4113252"/>
            <a:ext cx="33933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To check if the panel is square: measure the two diagonal measurements, should be equal.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33c391d3f5e_2_7"/>
          <p:cNvSpPr txBox="1"/>
          <p:nvPr/>
        </p:nvSpPr>
        <p:spPr>
          <a:xfrm>
            <a:off x="3714492" y="4103039"/>
            <a:ext cx="37374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3. Add temporary bracing, of any size, to hold it square then flip it to fix the tarpaulin on the frame.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g33c391d3f5e_2_7"/>
          <p:cNvCxnSpPr/>
          <p:nvPr/>
        </p:nvCxnSpPr>
        <p:spPr>
          <a:xfrm>
            <a:off x="205453" y="7635481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" name="Google Shape;146;g33c391d3f5e_2_7"/>
          <p:cNvSpPr txBox="1"/>
          <p:nvPr/>
        </p:nvSpPr>
        <p:spPr>
          <a:xfrm>
            <a:off x="205454" y="7569479"/>
            <a:ext cx="35508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4. Lay the tarpaulin over the frame. Leaving a 60cm outside the bottom edge of the frame, to avoid filtration and to favor the anchorage.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3c391d3f5e_2_7"/>
          <p:cNvSpPr txBox="1"/>
          <p:nvPr/>
        </p:nvSpPr>
        <p:spPr>
          <a:xfrm>
            <a:off x="3929618" y="7600673"/>
            <a:ext cx="3307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5. Fix on the 5 x 2.5cm cover battens with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5 cm nails every 30cm.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g33c391d3f5e_2_7"/>
          <p:cNvGrpSpPr/>
          <p:nvPr/>
        </p:nvGrpSpPr>
        <p:grpSpPr>
          <a:xfrm>
            <a:off x="2271432" y="5058843"/>
            <a:ext cx="1404070" cy="941161"/>
            <a:chOff x="3828254" y="4826975"/>
            <a:chExt cx="1029679" cy="704884"/>
          </a:xfrm>
        </p:grpSpPr>
        <p:cxnSp>
          <p:nvCxnSpPr>
            <p:cNvPr id="149" name="Google Shape;149;g33c391d3f5e_2_7"/>
            <p:cNvCxnSpPr/>
            <p:nvPr/>
          </p:nvCxnSpPr>
          <p:spPr>
            <a:xfrm>
              <a:off x="4165833" y="5016459"/>
              <a:ext cx="692100" cy="515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g33c391d3f5e_2_7"/>
            <p:cNvSpPr txBox="1"/>
            <p:nvPr/>
          </p:nvSpPr>
          <p:spPr>
            <a:xfrm>
              <a:off x="3828254" y="4826975"/>
              <a:ext cx="7509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Fix Tarpaulin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g33c391d3f5e_2_7"/>
          <p:cNvSpPr txBox="1"/>
          <p:nvPr/>
        </p:nvSpPr>
        <p:spPr>
          <a:xfrm rot="2176936">
            <a:off x="5102199" y="7024159"/>
            <a:ext cx="585031" cy="255018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60 cm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g33c391d3f5e_2_7"/>
          <p:cNvCxnSpPr/>
          <p:nvPr/>
        </p:nvCxnSpPr>
        <p:spPr>
          <a:xfrm flipH="1">
            <a:off x="4834240" y="2814132"/>
            <a:ext cx="426600" cy="20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53" name="Google Shape;153;g33c391d3f5e_2_7"/>
          <p:cNvSpPr txBox="1"/>
          <p:nvPr/>
        </p:nvSpPr>
        <p:spPr>
          <a:xfrm>
            <a:off x="5223013" y="2685439"/>
            <a:ext cx="12402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Temporary bracing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" name="Google Shape;154;g33c391d3f5e_2_7"/>
          <p:cNvCxnSpPr>
            <a:endCxn id="153" idx="2"/>
          </p:cNvCxnSpPr>
          <p:nvPr/>
        </p:nvCxnSpPr>
        <p:spPr>
          <a:xfrm flipH="1" rot="5400000">
            <a:off x="5653513" y="3130039"/>
            <a:ext cx="523200" cy="144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55" name="Google Shape;155;g33c391d3f5e_2_7"/>
          <p:cNvSpPr txBox="1"/>
          <p:nvPr/>
        </p:nvSpPr>
        <p:spPr>
          <a:xfrm rot="1769815">
            <a:off x="963997" y="1461779"/>
            <a:ext cx="309519" cy="25499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3c391d3f5e_2_7"/>
          <p:cNvSpPr txBox="1"/>
          <p:nvPr/>
        </p:nvSpPr>
        <p:spPr>
          <a:xfrm rot="-2425565">
            <a:off x="2117024" y="1673848"/>
            <a:ext cx="308574" cy="25499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3c391d3f5e_2_7"/>
          <p:cNvSpPr txBox="1"/>
          <p:nvPr/>
        </p:nvSpPr>
        <p:spPr>
          <a:xfrm rot="2968288">
            <a:off x="1600435" y="3199554"/>
            <a:ext cx="307467" cy="40886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3c391d3f5e_2_7"/>
          <p:cNvSpPr txBox="1"/>
          <p:nvPr/>
        </p:nvSpPr>
        <p:spPr>
          <a:xfrm rot="2968288">
            <a:off x="1624039" y="3795650"/>
            <a:ext cx="307467" cy="40886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3c391d3f5e_2_7"/>
          <p:cNvSpPr txBox="1"/>
          <p:nvPr/>
        </p:nvSpPr>
        <p:spPr>
          <a:xfrm rot="698783">
            <a:off x="2122162" y="3547171"/>
            <a:ext cx="310594" cy="408938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3c391d3f5e_2_7"/>
          <p:cNvSpPr txBox="1"/>
          <p:nvPr/>
        </p:nvSpPr>
        <p:spPr>
          <a:xfrm rot="262143">
            <a:off x="1204840" y="3534152"/>
            <a:ext cx="311104" cy="408962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3c391d3f5e_2_7"/>
          <p:cNvSpPr txBox="1"/>
          <p:nvPr/>
        </p:nvSpPr>
        <p:spPr>
          <a:xfrm rot="1769815">
            <a:off x="1510673" y="1201117"/>
            <a:ext cx="309519" cy="25499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g33c391d3f5e_2_7"/>
          <p:cNvCxnSpPr/>
          <p:nvPr/>
        </p:nvCxnSpPr>
        <p:spPr>
          <a:xfrm>
            <a:off x="5058657" y="7043244"/>
            <a:ext cx="405900" cy="309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triangle"/>
            <a:tailEnd len="sm" w="sm" type="triangle"/>
          </a:ln>
        </p:spPr>
      </p:cxnSp>
      <p:cxnSp>
        <p:nvCxnSpPr>
          <p:cNvPr id="163" name="Google Shape;163;g33c391d3f5e_2_7"/>
          <p:cNvCxnSpPr/>
          <p:nvPr/>
        </p:nvCxnSpPr>
        <p:spPr>
          <a:xfrm>
            <a:off x="1756807" y="6437435"/>
            <a:ext cx="3466200" cy="819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164" name="Google Shape;164;g33c391d3f5e_2_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3c391d3f5e_2_7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sp>
        <p:nvSpPr>
          <p:cNvPr id="166" name="Google Shape;166;g33c391d3f5e_2_7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167" name="Google Shape;167;g33c391d3f5e_2_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3c391d3f5e_2_7"/>
          <p:cNvPicPr preferRelativeResize="0"/>
          <p:nvPr/>
        </p:nvPicPr>
        <p:blipFill rotWithShape="1">
          <a:blip r:embed="rId12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3c391d3f5e_2_7"/>
          <p:cNvPicPr preferRelativeResize="0"/>
          <p:nvPr/>
        </p:nvPicPr>
        <p:blipFill rotWithShape="1">
          <a:blip r:embed="rId13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3c391d3f5e_2_7"/>
          <p:cNvSpPr/>
          <p:nvPr/>
        </p:nvSpPr>
        <p:spPr>
          <a:xfrm>
            <a:off x="212900" y="8377875"/>
            <a:ext cx="4400400" cy="19050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4"/>
          <p:cNvPicPr preferRelativeResize="0"/>
          <p:nvPr/>
        </p:nvPicPr>
        <p:blipFill rotWithShape="1">
          <a:blip r:embed="rId3">
            <a:alphaModFix/>
          </a:blip>
          <a:srcRect b="22154" l="49909" r="0" t="0"/>
          <a:stretch/>
        </p:blipFill>
        <p:spPr>
          <a:xfrm>
            <a:off x="5847867" y="4020209"/>
            <a:ext cx="1846636" cy="198664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/>
          <p:nvPr/>
        </p:nvSpPr>
        <p:spPr>
          <a:xfrm>
            <a:off x="192325" y="356725"/>
            <a:ext cx="7168800" cy="99531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00" y="104214"/>
            <a:ext cx="3925801" cy="2775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/>
          <p:nvPr/>
        </p:nvSpPr>
        <p:spPr>
          <a:xfrm>
            <a:off x="3017606" y="1605176"/>
            <a:ext cx="1718700" cy="953400"/>
          </a:xfrm>
          <a:prstGeom prst="wedgeRectCallout">
            <a:avLst>
              <a:gd fmla="val -73749" name="adj1"/>
              <a:gd fmla="val -19347" name="adj2"/>
            </a:avLst>
          </a:prstGeom>
          <a:solidFill>
            <a:schemeClr val="lt1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9" name="Google Shape;179;p14"/>
          <p:cNvPicPr preferRelativeResize="0"/>
          <p:nvPr/>
        </p:nvPicPr>
        <p:blipFill rotWithShape="1">
          <a:blip r:embed="rId4">
            <a:alphaModFix/>
          </a:blip>
          <a:srcRect b="31923" l="51489" r="28854" t="47217"/>
          <a:stretch/>
        </p:blipFill>
        <p:spPr>
          <a:xfrm>
            <a:off x="3088654" y="1648408"/>
            <a:ext cx="1027512" cy="7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5">
            <a:alphaModFix/>
          </a:blip>
          <a:srcRect b="15546" l="0" r="0" t="24497"/>
          <a:stretch/>
        </p:blipFill>
        <p:spPr>
          <a:xfrm>
            <a:off x="-335972" y="3867796"/>
            <a:ext cx="5151835" cy="226417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 txBox="1"/>
          <p:nvPr/>
        </p:nvSpPr>
        <p:spPr>
          <a:xfrm>
            <a:off x="196606" y="6117247"/>
            <a:ext cx="39600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Is the shelter square? Measure the diagonals, should be the same.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4"/>
          <p:cNvSpPr txBox="1"/>
          <p:nvPr/>
        </p:nvSpPr>
        <p:spPr>
          <a:xfrm>
            <a:off x="196600" y="2633625"/>
            <a:ext cx="71688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panels are connected together while still flat on the ground. The cover-batten is used to make a strong connection. Once the wall panel has been lifted into position, then the two vertical studs must also be nailed together.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-375247" y="3509955"/>
            <a:ext cx="49038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Lift the panels together</a:t>
            </a:r>
            <a:endParaRPr sz="1500"/>
          </a:p>
        </p:txBody>
      </p:sp>
      <p:sp>
        <p:nvSpPr>
          <p:cNvPr id="184" name="Google Shape;184;p14"/>
          <p:cNvSpPr txBox="1"/>
          <p:nvPr/>
        </p:nvSpPr>
        <p:spPr>
          <a:xfrm>
            <a:off x="4444862" y="3498902"/>
            <a:ext cx="22749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the corner is joined together?</a:t>
            </a:r>
            <a:endParaRPr sz="1500"/>
          </a:p>
        </p:txBody>
      </p:sp>
      <p:pic>
        <p:nvPicPr>
          <p:cNvPr id="185" name="Google Shape;185;p14"/>
          <p:cNvPicPr preferRelativeResize="0"/>
          <p:nvPr/>
        </p:nvPicPr>
        <p:blipFill rotWithShape="1">
          <a:blip r:embed="rId6">
            <a:alphaModFix/>
          </a:blip>
          <a:srcRect b="45044" l="9779" r="11863" t="19396"/>
          <a:stretch/>
        </p:blipFill>
        <p:spPr>
          <a:xfrm>
            <a:off x="4135732" y="647000"/>
            <a:ext cx="2113567" cy="5833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 txBox="1"/>
          <p:nvPr/>
        </p:nvSpPr>
        <p:spPr>
          <a:xfrm>
            <a:off x="4027976" y="5868066"/>
            <a:ext cx="34953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Connect the corners securely using:</a:t>
            </a:r>
            <a:endParaRPr sz="11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-627220" y="7034721"/>
            <a:ext cx="49038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Add corner bracing</a:t>
            </a:r>
            <a:endParaRPr sz="1500"/>
          </a:p>
        </p:txBody>
      </p:sp>
      <p:cxnSp>
        <p:nvCxnSpPr>
          <p:cNvPr id="188" name="Google Shape;188;p14"/>
          <p:cNvCxnSpPr/>
          <p:nvPr/>
        </p:nvCxnSpPr>
        <p:spPr>
          <a:xfrm rot="10800000">
            <a:off x="3668831" y="2315746"/>
            <a:ext cx="215700" cy="114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9" name="Google Shape;189;p14"/>
          <p:cNvSpPr txBox="1"/>
          <p:nvPr/>
        </p:nvSpPr>
        <p:spPr>
          <a:xfrm>
            <a:off x="3275722" y="2351881"/>
            <a:ext cx="10275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Skirting = 60cm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" name="Google Shape;190;p14"/>
          <p:cNvCxnSpPr/>
          <p:nvPr/>
        </p:nvCxnSpPr>
        <p:spPr>
          <a:xfrm rot="-5400000">
            <a:off x="3806177" y="2276966"/>
            <a:ext cx="213900" cy="72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191" name="Google Shape;19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1154" y="7398900"/>
            <a:ext cx="4198144" cy="2968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14"/>
          <p:cNvCxnSpPr>
            <a:stCxn id="193" idx="1"/>
          </p:cNvCxnSpPr>
          <p:nvPr/>
        </p:nvCxnSpPr>
        <p:spPr>
          <a:xfrm rot="10800000">
            <a:off x="2201107" y="9804849"/>
            <a:ext cx="902700" cy="217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93" name="Google Shape;193;p14"/>
          <p:cNvSpPr txBox="1"/>
          <p:nvPr/>
        </p:nvSpPr>
        <p:spPr>
          <a:xfrm>
            <a:off x="3103807" y="9894849"/>
            <a:ext cx="11844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Skirting</a:t>
            </a: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= 60cm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p14"/>
          <p:cNvCxnSpPr/>
          <p:nvPr/>
        </p:nvCxnSpPr>
        <p:spPr>
          <a:xfrm>
            <a:off x="212894" y="2633631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14"/>
          <p:cNvCxnSpPr/>
          <p:nvPr/>
        </p:nvCxnSpPr>
        <p:spPr>
          <a:xfrm>
            <a:off x="212894" y="3373846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14"/>
          <p:cNvCxnSpPr/>
          <p:nvPr/>
        </p:nvCxnSpPr>
        <p:spPr>
          <a:xfrm>
            <a:off x="4218520" y="3379540"/>
            <a:ext cx="0" cy="6933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14"/>
          <p:cNvCxnSpPr/>
          <p:nvPr/>
        </p:nvCxnSpPr>
        <p:spPr>
          <a:xfrm>
            <a:off x="217579" y="6629369"/>
            <a:ext cx="402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Google Shape;198;p14"/>
          <p:cNvSpPr txBox="1"/>
          <p:nvPr/>
        </p:nvSpPr>
        <p:spPr>
          <a:xfrm>
            <a:off x="5433672" y="5609630"/>
            <a:ext cx="12861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Plan view</a:t>
            </a:r>
            <a:endParaRPr b="1" sz="11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4"/>
          <p:cNvPicPr preferRelativeResize="0"/>
          <p:nvPr/>
        </p:nvPicPr>
        <p:blipFill rotWithShape="1">
          <a:blip r:embed="rId8">
            <a:alphaModFix/>
          </a:blip>
          <a:srcRect b="8189" l="5425" r="31850" t="0"/>
          <a:stretch/>
        </p:blipFill>
        <p:spPr>
          <a:xfrm>
            <a:off x="4839673" y="6026989"/>
            <a:ext cx="2126237" cy="4228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14"/>
          <p:cNvCxnSpPr/>
          <p:nvPr/>
        </p:nvCxnSpPr>
        <p:spPr>
          <a:xfrm flipH="1">
            <a:off x="5924090" y="6375623"/>
            <a:ext cx="426600" cy="203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01" name="Google Shape;201;p14"/>
          <p:cNvSpPr txBox="1"/>
          <p:nvPr/>
        </p:nvSpPr>
        <p:spPr>
          <a:xfrm>
            <a:off x="6296596" y="6246942"/>
            <a:ext cx="8277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5cm nails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14"/>
          <p:cNvGrpSpPr/>
          <p:nvPr/>
        </p:nvGrpSpPr>
        <p:grpSpPr>
          <a:xfrm>
            <a:off x="6229310" y="9452066"/>
            <a:ext cx="255733" cy="589753"/>
            <a:chOff x="5609830" y="4730615"/>
            <a:chExt cx="146100" cy="344100"/>
          </a:xfrm>
        </p:grpSpPr>
        <p:sp>
          <p:nvSpPr>
            <p:cNvPr id="203" name="Google Shape;203;p14"/>
            <p:cNvSpPr txBox="1"/>
            <p:nvPr/>
          </p:nvSpPr>
          <p:spPr>
            <a:xfrm rot="5397003">
              <a:off x="5510830" y="4829765"/>
              <a:ext cx="344100" cy="14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30 cm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" name="Google Shape;204;p14"/>
            <p:cNvCxnSpPr/>
            <p:nvPr/>
          </p:nvCxnSpPr>
          <p:spPr>
            <a:xfrm>
              <a:off x="5625380" y="4761276"/>
              <a:ext cx="0" cy="2856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cxnSp>
        <p:nvCxnSpPr>
          <p:cNvPr id="205" name="Google Shape;205;p14"/>
          <p:cNvCxnSpPr/>
          <p:nvPr/>
        </p:nvCxnSpPr>
        <p:spPr>
          <a:xfrm rot="10800000">
            <a:off x="6048339" y="9510089"/>
            <a:ext cx="19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14"/>
          <p:cNvCxnSpPr/>
          <p:nvPr/>
        </p:nvCxnSpPr>
        <p:spPr>
          <a:xfrm rot="10800000">
            <a:off x="6067975" y="9995687"/>
            <a:ext cx="191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07" name="Google Shape;207;p14"/>
          <p:cNvSpPr txBox="1"/>
          <p:nvPr/>
        </p:nvSpPr>
        <p:spPr>
          <a:xfrm>
            <a:off x="1991969" y="-10659"/>
            <a:ext cx="41793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Connect Wall Panels</a:t>
            </a:r>
            <a:endParaRPr sz="1500"/>
          </a:p>
        </p:txBody>
      </p:sp>
      <p:sp>
        <p:nvSpPr>
          <p:cNvPr id="208" name="Google Shape;208;p14"/>
          <p:cNvSpPr txBox="1"/>
          <p:nvPr/>
        </p:nvSpPr>
        <p:spPr>
          <a:xfrm rot="-1765576">
            <a:off x="620373" y="1095463"/>
            <a:ext cx="642373" cy="239506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Panel 2</a:t>
            </a:r>
            <a:endParaRPr b="1" i="1" sz="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 rot="-1765576">
            <a:off x="1570761" y="559641"/>
            <a:ext cx="642373" cy="239506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Panel 1</a:t>
            </a:r>
            <a:endParaRPr b="1" i="1" sz="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4"/>
          <p:cNvPicPr preferRelativeResize="0"/>
          <p:nvPr/>
        </p:nvPicPr>
        <p:blipFill rotWithShape="1">
          <a:blip r:embed="rId6">
            <a:alphaModFix/>
          </a:blip>
          <a:srcRect b="3380" l="11446" r="16919" t="56418"/>
          <a:stretch/>
        </p:blipFill>
        <p:spPr>
          <a:xfrm>
            <a:off x="5449668" y="1388981"/>
            <a:ext cx="1932000" cy="659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4"/>
          <p:cNvGrpSpPr/>
          <p:nvPr/>
        </p:nvGrpSpPr>
        <p:grpSpPr>
          <a:xfrm>
            <a:off x="5418286" y="980752"/>
            <a:ext cx="1995234" cy="1313346"/>
            <a:chOff x="5014762" y="486300"/>
            <a:chExt cx="1809900" cy="1216850"/>
          </a:xfrm>
        </p:grpSpPr>
        <p:sp>
          <p:nvSpPr>
            <p:cNvPr id="212" name="Google Shape;212;p14"/>
            <p:cNvSpPr txBox="1"/>
            <p:nvPr/>
          </p:nvSpPr>
          <p:spPr>
            <a:xfrm>
              <a:off x="5014762" y="1324250"/>
              <a:ext cx="18099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r>
                <a:rPr b="1" i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. Connect</a:t>
              </a:r>
              <a:r>
                <a:rPr b="1" i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the panels together by nailing the cover-batten</a:t>
              </a:r>
              <a:endParaRPr b="1" i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" name="Google Shape;213;p14"/>
            <p:cNvCxnSpPr/>
            <p:nvPr/>
          </p:nvCxnSpPr>
          <p:spPr>
            <a:xfrm rot="5400000">
              <a:off x="5924679" y="721883"/>
              <a:ext cx="177300" cy="115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14" name="Google Shape;214;p14"/>
            <p:cNvSpPr txBox="1"/>
            <p:nvPr/>
          </p:nvSpPr>
          <p:spPr>
            <a:xfrm>
              <a:off x="5754047" y="486300"/>
              <a:ext cx="8190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5cm nails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4"/>
          <p:cNvGrpSpPr/>
          <p:nvPr/>
        </p:nvGrpSpPr>
        <p:grpSpPr>
          <a:xfrm>
            <a:off x="4780715" y="308559"/>
            <a:ext cx="902866" cy="378438"/>
            <a:chOff x="5677847" y="562500"/>
            <a:chExt cx="819000" cy="350633"/>
          </a:xfrm>
        </p:grpSpPr>
        <p:cxnSp>
          <p:nvCxnSpPr>
            <p:cNvPr id="216" name="Google Shape;216;p14"/>
            <p:cNvCxnSpPr/>
            <p:nvPr/>
          </p:nvCxnSpPr>
          <p:spPr>
            <a:xfrm rot="5400000">
              <a:off x="5874729" y="793133"/>
              <a:ext cx="146100" cy="939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17" name="Google Shape;217;p14"/>
            <p:cNvSpPr txBox="1"/>
            <p:nvPr/>
          </p:nvSpPr>
          <p:spPr>
            <a:xfrm>
              <a:off x="5677847" y="562500"/>
              <a:ext cx="8190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5cm nail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4"/>
          <p:cNvGrpSpPr/>
          <p:nvPr/>
        </p:nvGrpSpPr>
        <p:grpSpPr>
          <a:xfrm>
            <a:off x="3882209" y="480941"/>
            <a:ext cx="2462320" cy="993091"/>
            <a:chOff x="2799022" y="1519700"/>
            <a:chExt cx="2233599" cy="920125"/>
          </a:xfrm>
        </p:grpSpPr>
        <p:sp>
          <p:nvSpPr>
            <p:cNvPr id="219" name="Google Shape;219;p14"/>
            <p:cNvSpPr txBox="1"/>
            <p:nvPr/>
          </p:nvSpPr>
          <p:spPr>
            <a:xfrm>
              <a:off x="3273004" y="2068103"/>
              <a:ext cx="585900" cy="22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Panel 1</a:t>
              </a:r>
              <a:endParaRPr b="1" i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4"/>
            <p:cNvSpPr txBox="1"/>
            <p:nvPr/>
          </p:nvSpPr>
          <p:spPr>
            <a:xfrm>
              <a:off x="3220400" y="2217825"/>
              <a:ext cx="1606200" cy="22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A. Move Panel 2 closer to Panel 1</a:t>
              </a:r>
              <a:endParaRPr b="1" i="1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1" name="Google Shape;221;p14"/>
            <p:cNvCxnSpPr/>
            <p:nvPr/>
          </p:nvCxnSpPr>
          <p:spPr>
            <a:xfrm>
              <a:off x="3485300" y="1755625"/>
              <a:ext cx="284400" cy="66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22" name="Google Shape;222;p14"/>
            <p:cNvSpPr txBox="1"/>
            <p:nvPr/>
          </p:nvSpPr>
          <p:spPr>
            <a:xfrm>
              <a:off x="2799022" y="1519700"/>
              <a:ext cx="819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Panel 1 c</a:t>
              </a: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over-batten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3" name="Google Shape;223;p14"/>
            <p:cNvCxnSpPr/>
            <p:nvPr/>
          </p:nvCxnSpPr>
          <p:spPr>
            <a:xfrm rot="5400000">
              <a:off x="4183685" y="1788893"/>
              <a:ext cx="175500" cy="54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24" name="Google Shape;224;p14"/>
            <p:cNvSpPr txBox="1"/>
            <p:nvPr/>
          </p:nvSpPr>
          <p:spPr>
            <a:xfrm>
              <a:off x="4169821" y="1559875"/>
              <a:ext cx="8628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Tarpaulin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5" name="Google Shape;225;p14"/>
            <p:cNvCxnSpPr/>
            <p:nvPr/>
          </p:nvCxnSpPr>
          <p:spPr>
            <a:xfrm flipH="1">
              <a:off x="3895961" y="1726886"/>
              <a:ext cx="402600" cy="231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26" name="Google Shape;226;p14"/>
            <p:cNvSpPr txBox="1"/>
            <p:nvPr/>
          </p:nvSpPr>
          <p:spPr>
            <a:xfrm>
              <a:off x="4267854" y="2068103"/>
              <a:ext cx="585900" cy="22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Panel 2</a:t>
              </a:r>
              <a:endParaRPr b="1" i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7" name="Google Shape;227;p14"/>
          <p:cNvCxnSpPr/>
          <p:nvPr/>
        </p:nvCxnSpPr>
        <p:spPr>
          <a:xfrm rot="5400000">
            <a:off x="6314418" y="1468837"/>
            <a:ext cx="522000" cy="7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228" name="Google Shape;228;p14"/>
          <p:cNvPicPr preferRelativeResize="0"/>
          <p:nvPr/>
        </p:nvPicPr>
        <p:blipFill rotWithShape="1">
          <a:blip r:embed="rId3">
            <a:alphaModFix/>
          </a:blip>
          <a:srcRect b="22154" l="0" r="51307" t="0"/>
          <a:stretch/>
        </p:blipFill>
        <p:spPr>
          <a:xfrm>
            <a:off x="4333165" y="3961547"/>
            <a:ext cx="1718697" cy="190212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4"/>
          <p:cNvSpPr txBox="1"/>
          <p:nvPr/>
        </p:nvSpPr>
        <p:spPr>
          <a:xfrm>
            <a:off x="4116165" y="1738826"/>
            <a:ext cx="6009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Panel 1  cover-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batten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14"/>
          <p:cNvCxnSpPr/>
          <p:nvPr/>
        </p:nvCxnSpPr>
        <p:spPr>
          <a:xfrm>
            <a:off x="3713031" y="1945575"/>
            <a:ext cx="491100" cy="115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231" name="Google Shape;23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sp>
        <p:nvSpPr>
          <p:cNvPr id="233" name="Google Shape;233;p14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234" name="Google Shape;23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11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 txBox="1"/>
          <p:nvPr/>
        </p:nvSpPr>
        <p:spPr>
          <a:xfrm>
            <a:off x="5399563" y="2233787"/>
            <a:ext cx="2032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C. Nail the vertical studs timbers once the panels are lifted</a:t>
            </a:r>
            <a:endParaRPr sz="1500"/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12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a2bccc70b61b703_44"/>
          <p:cNvSpPr/>
          <p:nvPr/>
        </p:nvSpPr>
        <p:spPr>
          <a:xfrm>
            <a:off x="212894" y="363578"/>
            <a:ext cx="7168800" cy="75225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5a2bccc70b61b703_44"/>
          <p:cNvPicPr preferRelativeResize="0"/>
          <p:nvPr/>
        </p:nvPicPr>
        <p:blipFill rotWithShape="1">
          <a:blip r:embed="rId3">
            <a:alphaModFix/>
          </a:blip>
          <a:srcRect b="39313" l="24526" r="22727" t="39311"/>
          <a:stretch/>
        </p:blipFill>
        <p:spPr>
          <a:xfrm>
            <a:off x="-274184" y="2499782"/>
            <a:ext cx="8203863" cy="230150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5a2bccc70b61b703_44"/>
          <p:cNvSpPr txBox="1"/>
          <p:nvPr>
            <p:ph type="title"/>
          </p:nvPr>
        </p:nvSpPr>
        <p:spPr>
          <a:xfrm>
            <a:off x="698229" y="27674"/>
            <a:ext cx="6520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Roofing</a:t>
            </a: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: Pitched Roof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45" name="Google Shape;245;g5a2bccc70b61b703_44"/>
          <p:cNvPicPr preferRelativeResize="0"/>
          <p:nvPr/>
        </p:nvPicPr>
        <p:blipFill rotWithShape="1">
          <a:blip r:embed="rId3">
            <a:alphaModFix/>
          </a:blip>
          <a:srcRect b="19123" l="26926" r="26801" t="61782"/>
          <a:stretch/>
        </p:blipFill>
        <p:spPr>
          <a:xfrm>
            <a:off x="218630" y="5314557"/>
            <a:ext cx="7196585" cy="20559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g5a2bccc70b61b703_44"/>
          <p:cNvCxnSpPr/>
          <p:nvPr/>
        </p:nvCxnSpPr>
        <p:spPr>
          <a:xfrm>
            <a:off x="212894" y="2384707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g5a2bccc70b61b703_44"/>
          <p:cNvCxnSpPr/>
          <p:nvPr/>
        </p:nvCxnSpPr>
        <p:spPr>
          <a:xfrm>
            <a:off x="212894" y="2878184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g5a2bccc70b61b703_44"/>
          <p:cNvCxnSpPr/>
          <p:nvPr/>
        </p:nvCxnSpPr>
        <p:spPr>
          <a:xfrm>
            <a:off x="212894" y="4869604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g5a2bccc70b61b703_44"/>
          <p:cNvCxnSpPr/>
          <p:nvPr/>
        </p:nvCxnSpPr>
        <p:spPr>
          <a:xfrm>
            <a:off x="212894" y="5363081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0" name="Google Shape;250;g5a2bccc70b61b703_44"/>
          <p:cNvSpPr txBox="1"/>
          <p:nvPr/>
        </p:nvSpPr>
        <p:spPr>
          <a:xfrm>
            <a:off x="455937" y="2381442"/>
            <a:ext cx="67629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horizontal pieces of timber are doubled, one on either side.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g5a2bccc70b61b703_44"/>
          <p:cNvGrpSpPr/>
          <p:nvPr/>
        </p:nvGrpSpPr>
        <p:grpSpPr>
          <a:xfrm>
            <a:off x="271866" y="381267"/>
            <a:ext cx="7090019" cy="1946656"/>
            <a:chOff x="995625" y="606538"/>
            <a:chExt cx="4955976" cy="1389675"/>
          </a:xfrm>
        </p:grpSpPr>
        <p:pic>
          <p:nvPicPr>
            <p:cNvPr id="252" name="Google Shape;252;g5a2bccc70b61b703_44"/>
            <p:cNvPicPr preferRelativeResize="0"/>
            <p:nvPr/>
          </p:nvPicPr>
          <p:blipFill rotWithShape="1">
            <a:blip r:embed="rId3">
              <a:alphaModFix/>
            </a:blip>
            <a:srcRect b="66622" l="26139" r="28273" t="15297"/>
            <a:stretch/>
          </p:blipFill>
          <p:spPr>
            <a:xfrm>
              <a:off x="995625" y="606538"/>
              <a:ext cx="4955976" cy="1389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g5a2bccc70b61b703_44"/>
            <p:cNvSpPr txBox="1"/>
            <p:nvPr/>
          </p:nvSpPr>
          <p:spPr>
            <a:xfrm rot="-1115509">
              <a:off x="1983950" y="879873"/>
              <a:ext cx="796992" cy="181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1.928 </a:t>
              </a: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5a2bccc70b61b703_44"/>
            <p:cNvSpPr txBox="1"/>
            <p:nvPr/>
          </p:nvSpPr>
          <p:spPr>
            <a:xfrm rot="5004">
              <a:off x="3318641" y="1427025"/>
              <a:ext cx="824401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2.4</a:t>
              </a: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5a2bccc70b61b703_44"/>
            <p:cNvSpPr txBox="1"/>
            <p:nvPr/>
          </p:nvSpPr>
          <p:spPr>
            <a:xfrm rot="5400">
              <a:off x="2970381" y="1036042"/>
              <a:ext cx="573001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7.87 </a:t>
              </a: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5a2bccc70b61b703_44"/>
            <p:cNvSpPr txBox="1"/>
            <p:nvPr/>
          </p:nvSpPr>
          <p:spPr>
            <a:xfrm rot="5400">
              <a:off x="4999081" y="1473574"/>
              <a:ext cx="573001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15°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5a2bccc70b61b703_44"/>
            <p:cNvSpPr txBox="1"/>
            <p:nvPr/>
          </p:nvSpPr>
          <p:spPr>
            <a:xfrm rot="5400">
              <a:off x="3318638" y="1612874"/>
              <a:ext cx="573001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3.7</a:t>
              </a:r>
              <a:r>
                <a:rPr b="1" lang="en-GB" sz="10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b="1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g5a2bccc70b61b703_44"/>
          <p:cNvSpPr txBox="1"/>
          <p:nvPr/>
        </p:nvSpPr>
        <p:spPr>
          <a:xfrm>
            <a:off x="336331" y="4842404"/>
            <a:ext cx="70305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If OSB or plywood is available, then this truss with ‘gusset plates’ is a good option with strong connections.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5a2bccc70b61b703_44"/>
          <p:cNvSpPr txBox="1"/>
          <p:nvPr/>
        </p:nvSpPr>
        <p:spPr>
          <a:xfrm rot="-1093200">
            <a:off x="1480662" y="3328835"/>
            <a:ext cx="1137954" cy="255114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1.928 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5a2bccc70b61b703_44"/>
          <p:cNvSpPr txBox="1"/>
          <p:nvPr/>
        </p:nvSpPr>
        <p:spPr>
          <a:xfrm rot="4373">
            <a:off x="3510222" y="4001585"/>
            <a:ext cx="11793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5a2bccc70b61b703_44"/>
          <p:cNvSpPr txBox="1"/>
          <p:nvPr/>
        </p:nvSpPr>
        <p:spPr>
          <a:xfrm rot="5031">
            <a:off x="6049532" y="4093248"/>
            <a:ext cx="8199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15°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g5a2bccc70b61b703_44"/>
          <p:cNvCxnSpPr/>
          <p:nvPr/>
        </p:nvCxnSpPr>
        <p:spPr>
          <a:xfrm>
            <a:off x="212894" y="7315347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g5a2bccc70b61b703_44"/>
          <p:cNvSpPr txBox="1"/>
          <p:nvPr/>
        </p:nvSpPr>
        <p:spPr>
          <a:xfrm>
            <a:off x="336331" y="7288148"/>
            <a:ext cx="70305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If short of timber, this is a good option. Strong connections are made with pieces of used tin cans.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5a2bccc70b61b703_44"/>
          <p:cNvSpPr txBox="1"/>
          <p:nvPr/>
        </p:nvSpPr>
        <p:spPr>
          <a:xfrm rot="-1093200">
            <a:off x="1648662" y="5798540"/>
            <a:ext cx="1137954" cy="255114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1.928 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5a2bccc70b61b703_44"/>
          <p:cNvSpPr txBox="1"/>
          <p:nvPr/>
        </p:nvSpPr>
        <p:spPr>
          <a:xfrm rot="4373">
            <a:off x="3678222" y="6471290"/>
            <a:ext cx="11793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 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5a2bccc70b61b703_44"/>
          <p:cNvSpPr txBox="1"/>
          <p:nvPr/>
        </p:nvSpPr>
        <p:spPr>
          <a:xfrm rot="5031">
            <a:off x="6217532" y="6562953"/>
            <a:ext cx="8199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15°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5a2bccc70b61b703_44"/>
          <p:cNvSpPr txBox="1"/>
          <p:nvPr/>
        </p:nvSpPr>
        <p:spPr>
          <a:xfrm rot="4373">
            <a:off x="3479259" y="4252209"/>
            <a:ext cx="11793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3.7m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5a2bccc70b61b703_44"/>
          <p:cNvSpPr txBox="1"/>
          <p:nvPr/>
        </p:nvSpPr>
        <p:spPr>
          <a:xfrm rot="4373">
            <a:off x="3678235" y="6721914"/>
            <a:ext cx="1179301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3.7m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5a2bccc70b61b703_44"/>
          <p:cNvSpPr/>
          <p:nvPr/>
        </p:nvSpPr>
        <p:spPr>
          <a:xfrm>
            <a:off x="2317606" y="8158667"/>
            <a:ext cx="5064000" cy="1712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To ensure uniformity and save time, construct all trusses simultaneously by stacking them one on top of the other or using one as a template. </a:t>
            </a:r>
            <a:endParaRPr b="1" sz="14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This approach guarantees that each truss is identical and reduces the risk of errors during the assembly process.</a:t>
            </a:r>
            <a:endParaRPr sz="1600"/>
          </a:p>
        </p:txBody>
      </p:sp>
      <p:sp>
        <p:nvSpPr>
          <p:cNvPr id="270" name="Google Shape;270;g5a2bccc70b61b703_44"/>
          <p:cNvSpPr/>
          <p:nvPr/>
        </p:nvSpPr>
        <p:spPr>
          <a:xfrm>
            <a:off x="212894" y="8158829"/>
            <a:ext cx="2104500" cy="171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1155CC"/>
                </a:solidFill>
                <a:latin typeface="Lexend Black"/>
                <a:ea typeface="Lexend Black"/>
                <a:cs typeface="Lexend Black"/>
                <a:sym typeface="Lexend Black"/>
              </a:rPr>
              <a:t>HELPFUL </a:t>
            </a:r>
            <a:endParaRPr sz="2600">
              <a:solidFill>
                <a:srgbClr val="1155CC"/>
              </a:solidFill>
              <a:latin typeface="Lexend Black"/>
              <a:ea typeface="Lexend Black"/>
              <a:cs typeface="Lexend Black"/>
              <a:sym typeface="Lexend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1155CC"/>
                </a:solidFill>
                <a:latin typeface="Lexend Black"/>
                <a:ea typeface="Lexend Black"/>
                <a:cs typeface="Lexend Black"/>
                <a:sym typeface="Lexend Black"/>
              </a:rPr>
              <a:t>TIP</a:t>
            </a:r>
            <a:endParaRPr sz="2600">
              <a:solidFill>
                <a:srgbClr val="1155CC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271" name="Google Shape;271;g5a2bccc70b61b703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5a2bccc70b61b703_44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sp>
        <p:nvSpPr>
          <p:cNvPr id="273" name="Google Shape;273;g5a2bccc70b61b703_44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274" name="Google Shape;274;g5a2bccc70b61b703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5a2bccc70b61b703_44"/>
          <p:cNvPicPr preferRelativeResize="0"/>
          <p:nvPr/>
        </p:nvPicPr>
        <p:blipFill rotWithShape="1">
          <a:blip r:embed="rId6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5a2bccc70b61b703_44"/>
          <p:cNvPicPr preferRelativeResize="0"/>
          <p:nvPr/>
        </p:nvPicPr>
        <p:blipFill rotWithShape="1">
          <a:blip r:embed="rId7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5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pic>
        <p:nvPicPr>
          <p:cNvPr id="283" name="Google Shape;2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5"/>
          <p:cNvPicPr preferRelativeResize="0"/>
          <p:nvPr/>
        </p:nvPicPr>
        <p:blipFill rotWithShape="1">
          <a:blip r:embed="rId5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5"/>
          <p:cNvSpPr/>
          <p:nvPr/>
        </p:nvSpPr>
        <p:spPr>
          <a:xfrm>
            <a:off x="210717" y="362255"/>
            <a:ext cx="7168800" cy="99411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3602" y="3974529"/>
            <a:ext cx="5861253" cy="457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82917" y="58649"/>
            <a:ext cx="6104980" cy="476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8">
            <a:alphaModFix/>
          </a:blip>
          <a:srcRect b="51054" l="68226" r="9576" t="25800"/>
          <a:stretch/>
        </p:blipFill>
        <p:spPr>
          <a:xfrm>
            <a:off x="715543" y="7848045"/>
            <a:ext cx="2786770" cy="22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>
            <p:ph type="title"/>
          </p:nvPr>
        </p:nvSpPr>
        <p:spPr>
          <a:xfrm>
            <a:off x="720476" y="7202"/>
            <a:ext cx="6520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Build Roof Trusses</a:t>
            </a:r>
            <a:endParaRPr b="1" sz="20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90" name="Google Shape;290;p15"/>
          <p:cNvSpPr txBox="1"/>
          <p:nvPr/>
        </p:nvSpPr>
        <p:spPr>
          <a:xfrm>
            <a:off x="3675909" y="8812994"/>
            <a:ext cx="3475200" cy="8025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Diagonal braces need to be fixed, one 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at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either end. These are fixed to the underside of the first and second truss and the final two trusses.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15"/>
          <p:cNvCxnSpPr>
            <a:endCxn id="290" idx="1"/>
          </p:cNvCxnSpPr>
          <p:nvPr/>
        </p:nvCxnSpPr>
        <p:spPr>
          <a:xfrm>
            <a:off x="1593309" y="8520044"/>
            <a:ext cx="2082600" cy="694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2" name="Google Shape;292;p15"/>
          <p:cNvSpPr txBox="1"/>
          <p:nvPr/>
        </p:nvSpPr>
        <p:spPr>
          <a:xfrm>
            <a:off x="5017415" y="598416"/>
            <a:ext cx="2133600" cy="8025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trusses are 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placed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one by one and fixed to the wall plate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3" name="Google Shape;293;p15"/>
          <p:cNvGrpSpPr/>
          <p:nvPr/>
        </p:nvGrpSpPr>
        <p:grpSpPr>
          <a:xfrm>
            <a:off x="4919088" y="1089260"/>
            <a:ext cx="2815015" cy="2540636"/>
            <a:chOff x="4464138" y="1163185"/>
            <a:chExt cx="2553533" cy="2353966"/>
          </a:xfrm>
        </p:grpSpPr>
        <p:pic>
          <p:nvPicPr>
            <p:cNvPr id="294" name="Google Shape;294;p15"/>
            <p:cNvPicPr preferRelativeResize="0"/>
            <p:nvPr/>
          </p:nvPicPr>
          <p:blipFill rotWithShape="1">
            <a:blip r:embed="rId9">
              <a:alphaModFix/>
            </a:blip>
            <a:srcRect b="22522" l="28097" r="44274" t="39135"/>
            <a:stretch/>
          </p:blipFill>
          <p:spPr>
            <a:xfrm>
              <a:off x="4464138" y="1163185"/>
              <a:ext cx="2427551" cy="23539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" name="Google Shape;295;p15"/>
            <p:cNvGrpSpPr/>
            <p:nvPr/>
          </p:nvGrpSpPr>
          <p:grpSpPr>
            <a:xfrm>
              <a:off x="4684646" y="2213082"/>
              <a:ext cx="2333025" cy="1099738"/>
              <a:chOff x="2574108" y="1070544"/>
              <a:chExt cx="2333025" cy="1099737"/>
            </a:xfrm>
          </p:grpSpPr>
          <p:sp>
            <p:nvSpPr>
              <p:cNvPr id="296" name="Google Shape;296;p15"/>
              <p:cNvSpPr txBox="1"/>
              <p:nvPr/>
            </p:nvSpPr>
            <p:spPr>
              <a:xfrm>
                <a:off x="4155933" y="1070544"/>
                <a:ext cx="7512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Tarp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7" name="Google Shape;297;p15"/>
              <p:cNvCxnSpPr/>
              <p:nvPr/>
            </p:nvCxnSpPr>
            <p:spPr>
              <a:xfrm flipH="1">
                <a:off x="3836675" y="1237763"/>
                <a:ext cx="456300" cy="319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298" name="Google Shape;298;p15"/>
              <p:cNvSpPr txBox="1"/>
              <p:nvPr/>
            </p:nvSpPr>
            <p:spPr>
              <a:xfrm>
                <a:off x="4029958" y="1740756"/>
                <a:ext cx="751200" cy="37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Cover batten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9" name="Google Shape;299;p15"/>
              <p:cNvCxnSpPr/>
              <p:nvPr/>
            </p:nvCxnSpPr>
            <p:spPr>
              <a:xfrm rot="10800000">
                <a:off x="3950013" y="1850988"/>
                <a:ext cx="235800" cy="89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00" name="Google Shape;300;p15"/>
              <p:cNvCxnSpPr/>
              <p:nvPr/>
            </p:nvCxnSpPr>
            <p:spPr>
              <a:xfrm flipH="1">
                <a:off x="2905458" y="1098132"/>
                <a:ext cx="453600" cy="175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301" name="Google Shape;301;p15"/>
              <p:cNvSpPr txBox="1"/>
              <p:nvPr/>
            </p:nvSpPr>
            <p:spPr>
              <a:xfrm>
                <a:off x="2574108" y="1174607"/>
                <a:ext cx="7512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Truss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02" name="Google Shape;302;p15"/>
              <p:cNvCxnSpPr/>
              <p:nvPr/>
            </p:nvCxnSpPr>
            <p:spPr>
              <a:xfrm flipH="1">
                <a:off x="3236808" y="1905157"/>
                <a:ext cx="453600" cy="175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303" name="Google Shape;303;p15"/>
              <p:cNvSpPr txBox="1"/>
              <p:nvPr/>
            </p:nvSpPr>
            <p:spPr>
              <a:xfrm>
                <a:off x="2607858" y="1934182"/>
                <a:ext cx="7512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Wall panel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4" name="Google Shape;304;p15"/>
          <p:cNvSpPr txBox="1"/>
          <p:nvPr/>
        </p:nvSpPr>
        <p:spPr>
          <a:xfrm>
            <a:off x="298354" y="5672961"/>
            <a:ext cx="2244900" cy="14028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he long horizontal piece at the ridge of the roof should be 2 x 2.4m lengths. They join the trusses together and also provide a support for the tarpaulin</a:t>
            </a:r>
            <a:r>
              <a:rPr lang="en-GB" sz="110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500"/>
          </a:p>
        </p:txBody>
      </p:sp>
      <p:grpSp>
        <p:nvGrpSpPr>
          <p:cNvPr id="305" name="Google Shape;305;p15"/>
          <p:cNvGrpSpPr/>
          <p:nvPr/>
        </p:nvGrpSpPr>
        <p:grpSpPr>
          <a:xfrm>
            <a:off x="6322399" y="1804678"/>
            <a:ext cx="1180073" cy="525315"/>
            <a:chOff x="3836675" y="1070544"/>
            <a:chExt cx="1070458" cy="486719"/>
          </a:xfrm>
        </p:grpSpPr>
        <p:sp>
          <p:nvSpPr>
            <p:cNvPr id="306" name="Google Shape;306;p15"/>
            <p:cNvSpPr txBox="1"/>
            <p:nvPr/>
          </p:nvSpPr>
          <p:spPr>
            <a:xfrm>
              <a:off x="4155933" y="1070544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5cm nails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7" name="Google Shape;307;p15"/>
            <p:cNvCxnSpPr/>
            <p:nvPr/>
          </p:nvCxnSpPr>
          <p:spPr>
            <a:xfrm flipH="1">
              <a:off x="3836675" y="1237763"/>
              <a:ext cx="456300" cy="319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308" name="Google Shape;308;p15"/>
          <p:cNvGrpSpPr/>
          <p:nvPr/>
        </p:nvGrpSpPr>
        <p:grpSpPr>
          <a:xfrm>
            <a:off x="3566668" y="2269658"/>
            <a:ext cx="828123" cy="471715"/>
            <a:chOff x="3855808" y="1558213"/>
            <a:chExt cx="751200" cy="437056"/>
          </a:xfrm>
        </p:grpSpPr>
        <p:sp>
          <p:nvSpPr>
            <p:cNvPr id="309" name="Google Shape;309;p15"/>
            <p:cNvSpPr txBox="1"/>
            <p:nvPr/>
          </p:nvSpPr>
          <p:spPr>
            <a:xfrm>
              <a:off x="3855808" y="1759169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Wall plate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0" name="Google Shape;310;p15"/>
            <p:cNvCxnSpPr/>
            <p:nvPr/>
          </p:nvCxnSpPr>
          <p:spPr>
            <a:xfrm rot="10800000">
              <a:off x="3894388" y="1558213"/>
              <a:ext cx="324900" cy="277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311" name="Google Shape;311;p15"/>
          <p:cNvCxnSpPr/>
          <p:nvPr/>
        </p:nvCxnSpPr>
        <p:spPr>
          <a:xfrm flipH="1" rot="10800000">
            <a:off x="3468252" y="4747978"/>
            <a:ext cx="1295100" cy="33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2" name="Google Shape;312;p15"/>
          <p:cNvSpPr txBox="1"/>
          <p:nvPr/>
        </p:nvSpPr>
        <p:spPr>
          <a:xfrm rot="-902595">
            <a:off x="3771271" y="4629873"/>
            <a:ext cx="1138517" cy="254997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15"/>
          <p:cNvCxnSpPr/>
          <p:nvPr/>
        </p:nvCxnSpPr>
        <p:spPr>
          <a:xfrm flipH="1" rot="10800000">
            <a:off x="4746303" y="4435007"/>
            <a:ext cx="1354800" cy="31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4" name="Google Shape;314;p15"/>
          <p:cNvSpPr txBox="1"/>
          <p:nvPr/>
        </p:nvSpPr>
        <p:spPr>
          <a:xfrm rot="-902595">
            <a:off x="5199271" y="4300889"/>
            <a:ext cx="1138517" cy="254997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15"/>
          <p:cNvGrpSpPr/>
          <p:nvPr/>
        </p:nvGrpSpPr>
        <p:grpSpPr>
          <a:xfrm>
            <a:off x="6136609" y="4632574"/>
            <a:ext cx="1303804" cy="837206"/>
            <a:chOff x="3817638" y="868469"/>
            <a:chExt cx="1182696" cy="775694"/>
          </a:xfrm>
        </p:grpSpPr>
        <p:sp>
          <p:nvSpPr>
            <p:cNvPr id="316" name="Google Shape;316;p15"/>
            <p:cNvSpPr txBox="1"/>
            <p:nvPr/>
          </p:nvSpPr>
          <p:spPr>
            <a:xfrm>
              <a:off x="4249133" y="868469"/>
              <a:ext cx="7512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Diagonal bracing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7" name="Google Shape;317;p15"/>
            <p:cNvCxnSpPr/>
            <p:nvPr/>
          </p:nvCxnSpPr>
          <p:spPr>
            <a:xfrm flipH="1">
              <a:off x="3817638" y="1176463"/>
              <a:ext cx="578400" cy="4677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318" name="Google Shape;318;p15"/>
          <p:cNvCxnSpPr/>
          <p:nvPr/>
        </p:nvCxnSpPr>
        <p:spPr>
          <a:xfrm rot="10800000">
            <a:off x="2537307" y="5028452"/>
            <a:ext cx="955500" cy="16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319" name="Google Shape;319;p15"/>
          <p:cNvCxnSpPr>
            <a:stCxn id="320" idx="3"/>
          </p:cNvCxnSpPr>
          <p:nvPr/>
        </p:nvCxnSpPr>
        <p:spPr>
          <a:xfrm>
            <a:off x="2543254" y="5229866"/>
            <a:ext cx="833100" cy="187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20" name="Google Shape;320;p15"/>
          <p:cNvSpPr txBox="1"/>
          <p:nvPr/>
        </p:nvSpPr>
        <p:spPr>
          <a:xfrm>
            <a:off x="298354" y="4828616"/>
            <a:ext cx="2244900" cy="8025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short off-cuts and cover battens are there to secure the top of the tarpaulin.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5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322" name="Google Shape;322;p15"/>
          <p:cNvPicPr preferRelativeResize="0"/>
          <p:nvPr/>
        </p:nvPicPr>
        <p:blipFill rotWithShape="1">
          <a:blip r:embed="rId10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6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pic>
        <p:nvPicPr>
          <p:cNvPr id="329" name="Google Shape;3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5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/>
          <p:nvPr/>
        </p:nvSpPr>
        <p:spPr>
          <a:xfrm>
            <a:off x="212894" y="365790"/>
            <a:ext cx="7168800" cy="99450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6"/>
          <p:cNvPicPr preferRelativeResize="0"/>
          <p:nvPr/>
        </p:nvPicPr>
        <p:blipFill rotWithShape="1">
          <a:blip r:embed="rId6">
            <a:alphaModFix/>
          </a:blip>
          <a:srcRect b="8080" l="12900" r="3766" t="22204"/>
          <a:stretch/>
        </p:blipFill>
        <p:spPr>
          <a:xfrm>
            <a:off x="927831" y="5991071"/>
            <a:ext cx="6300001" cy="402930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1995359" y="-19771"/>
            <a:ext cx="36102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Cover the Roof</a:t>
            </a:r>
            <a:endParaRPr b="1" sz="20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257650" y="296226"/>
            <a:ext cx="69912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-336550" lvl="0" marL="49530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500"/>
              <a:buFont typeface="Calibri"/>
              <a:buAutoNum type="arabicPeriod"/>
            </a:pPr>
            <a:r>
              <a:rPr b="1" lang="en-GB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Fold the Tarpaulin to facilitate its raising to the roof</a:t>
            </a:r>
            <a:endParaRPr b="1" sz="15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16"/>
          <p:cNvPicPr preferRelativeResize="0"/>
          <p:nvPr/>
        </p:nvPicPr>
        <p:blipFill rotWithShape="1">
          <a:blip r:embed="rId7">
            <a:alphaModFix/>
          </a:blip>
          <a:srcRect b="55055" l="1930" r="35401" t="9751"/>
          <a:stretch/>
        </p:blipFill>
        <p:spPr>
          <a:xfrm>
            <a:off x="0" y="669274"/>
            <a:ext cx="2263039" cy="17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 rotWithShape="1">
          <a:blip r:embed="rId7">
            <a:alphaModFix/>
          </a:blip>
          <a:srcRect b="20746" l="5564" r="31766" t="44061"/>
          <a:stretch/>
        </p:blipFill>
        <p:spPr>
          <a:xfrm>
            <a:off x="2618606" y="639027"/>
            <a:ext cx="1946443" cy="176122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/>
          <p:nvPr/>
        </p:nvSpPr>
        <p:spPr>
          <a:xfrm>
            <a:off x="540902" y="2993943"/>
            <a:ext cx="65847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GB" sz="1500"/>
              <a:t> </a:t>
            </a:r>
            <a:r>
              <a:rPr b="1" lang="en-GB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Progressively unroll the t</a:t>
            </a:r>
            <a:r>
              <a:rPr b="1" lang="en-GB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arpaulin over the roof structure - start from middle</a:t>
            </a:r>
            <a:endParaRPr b="1" sz="15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50130" y="3423699"/>
            <a:ext cx="78696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4953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3. Add timber cover battens and short off-cuts to pin roof tarp</a:t>
            </a:r>
            <a:endParaRPr b="1" sz="20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39" name="Google Shape;339;p16"/>
          <p:cNvCxnSpPr/>
          <p:nvPr/>
        </p:nvCxnSpPr>
        <p:spPr>
          <a:xfrm rot="5400000">
            <a:off x="4181312" y="5558701"/>
            <a:ext cx="1014900" cy="706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40" name="Google Shape;340;p16"/>
          <p:cNvSpPr txBox="1"/>
          <p:nvPr/>
        </p:nvSpPr>
        <p:spPr>
          <a:xfrm>
            <a:off x="4202756" y="4595423"/>
            <a:ext cx="2262900" cy="8025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The cover battens are there to secure the top of the tarpaulin.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1" name="Google Shape;341;p16"/>
          <p:cNvGrpSpPr/>
          <p:nvPr/>
        </p:nvGrpSpPr>
        <p:grpSpPr>
          <a:xfrm>
            <a:off x="145764" y="3690576"/>
            <a:ext cx="3600905" cy="2359009"/>
            <a:chOff x="2286975" y="289995"/>
            <a:chExt cx="3266423" cy="2185684"/>
          </a:xfrm>
        </p:grpSpPr>
        <p:pic>
          <p:nvPicPr>
            <p:cNvPr id="342" name="Google Shape;342;p16"/>
            <p:cNvPicPr preferRelativeResize="0"/>
            <p:nvPr/>
          </p:nvPicPr>
          <p:blipFill rotWithShape="1">
            <a:blip r:embed="rId8">
              <a:alphaModFix/>
            </a:blip>
            <a:srcRect b="22250" l="65057" r="9403" t="43246"/>
            <a:stretch/>
          </p:blipFill>
          <p:spPr>
            <a:xfrm>
              <a:off x="2286975" y="289995"/>
              <a:ext cx="2315402" cy="2185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6"/>
            <p:cNvSpPr txBox="1"/>
            <p:nvPr/>
          </p:nvSpPr>
          <p:spPr>
            <a:xfrm>
              <a:off x="4630298" y="734963"/>
              <a:ext cx="9231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Cover batten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4" name="Google Shape;344;p16"/>
            <p:cNvCxnSpPr>
              <a:stCxn id="343" idx="1"/>
            </p:cNvCxnSpPr>
            <p:nvPr/>
          </p:nvCxnSpPr>
          <p:spPr>
            <a:xfrm flipH="1">
              <a:off x="4122098" y="853013"/>
              <a:ext cx="508200" cy="2283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45" name="Google Shape;345;p16"/>
            <p:cNvSpPr txBox="1"/>
            <p:nvPr/>
          </p:nvSpPr>
          <p:spPr>
            <a:xfrm>
              <a:off x="4535908" y="1016457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Tarp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6" name="Google Shape;346;p16"/>
            <p:cNvCxnSpPr>
              <a:stCxn id="345" idx="1"/>
            </p:cNvCxnSpPr>
            <p:nvPr/>
          </p:nvCxnSpPr>
          <p:spPr>
            <a:xfrm flipH="1">
              <a:off x="4082308" y="1134507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347" name="Google Shape;347;p16"/>
            <p:cNvCxnSpPr>
              <a:stCxn id="345" idx="1"/>
            </p:cNvCxnSpPr>
            <p:nvPr/>
          </p:nvCxnSpPr>
          <p:spPr>
            <a:xfrm flipH="1">
              <a:off x="3885808" y="1134507"/>
              <a:ext cx="650100" cy="4161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48" name="Google Shape;348;p16"/>
            <p:cNvSpPr txBox="1"/>
            <p:nvPr/>
          </p:nvSpPr>
          <p:spPr>
            <a:xfrm>
              <a:off x="4403508" y="1575482"/>
              <a:ext cx="7512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Cover batten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9" name="Google Shape;349;p16"/>
            <p:cNvCxnSpPr>
              <a:stCxn id="348" idx="1"/>
            </p:cNvCxnSpPr>
            <p:nvPr/>
          </p:nvCxnSpPr>
          <p:spPr>
            <a:xfrm flipH="1">
              <a:off x="3949908" y="1764931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350" name="Google Shape;350;p16"/>
            <p:cNvCxnSpPr/>
            <p:nvPr/>
          </p:nvCxnSpPr>
          <p:spPr>
            <a:xfrm flipH="1">
              <a:off x="2905458" y="1098132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51" name="Google Shape;351;p16"/>
            <p:cNvSpPr txBox="1"/>
            <p:nvPr/>
          </p:nvSpPr>
          <p:spPr>
            <a:xfrm>
              <a:off x="2574108" y="1174607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Truss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2" name="Google Shape;352;p16"/>
            <p:cNvCxnSpPr/>
            <p:nvPr/>
          </p:nvCxnSpPr>
          <p:spPr>
            <a:xfrm flipH="1">
              <a:off x="3236808" y="1905157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53" name="Google Shape;353;p16"/>
            <p:cNvSpPr txBox="1"/>
            <p:nvPr/>
          </p:nvSpPr>
          <p:spPr>
            <a:xfrm>
              <a:off x="2566533" y="1960032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Wall panel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54" name="Google Shape;354;p16"/>
          <p:cNvCxnSpPr/>
          <p:nvPr/>
        </p:nvCxnSpPr>
        <p:spPr>
          <a:xfrm>
            <a:off x="212894" y="2469166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16"/>
          <p:cNvCxnSpPr/>
          <p:nvPr/>
        </p:nvCxnSpPr>
        <p:spPr>
          <a:xfrm>
            <a:off x="212894" y="2962642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16"/>
          <p:cNvSpPr txBox="1"/>
          <p:nvPr/>
        </p:nvSpPr>
        <p:spPr>
          <a:xfrm>
            <a:off x="257650" y="2432144"/>
            <a:ext cx="26481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First fold: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Fold the left-hand edge towards the centre line</a:t>
            </a:r>
            <a:endParaRPr b="1"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6"/>
          <p:cNvSpPr txBox="1"/>
          <p:nvPr/>
        </p:nvSpPr>
        <p:spPr>
          <a:xfrm>
            <a:off x="2814413" y="2440725"/>
            <a:ext cx="30459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Second fold: 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Fold again to the centre.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Repeat for the right-hand edge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6"/>
          <p:cNvSpPr txBox="1"/>
          <p:nvPr/>
        </p:nvSpPr>
        <p:spPr>
          <a:xfrm>
            <a:off x="5602453" y="2427287"/>
            <a:ext cx="17631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Finally</a:t>
            </a: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: Fold to the centre as shown.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9" name="Google Shape;359;p16"/>
          <p:cNvCxnSpPr/>
          <p:nvPr/>
        </p:nvCxnSpPr>
        <p:spPr>
          <a:xfrm flipH="1" rot="-5400000">
            <a:off x="5223069" y="5763601"/>
            <a:ext cx="1080000" cy="361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360" name="Google Shape;360;p16"/>
          <p:cNvGrpSpPr/>
          <p:nvPr/>
        </p:nvGrpSpPr>
        <p:grpSpPr>
          <a:xfrm>
            <a:off x="2011453" y="3865888"/>
            <a:ext cx="1537187" cy="508836"/>
            <a:chOff x="4139508" y="546932"/>
            <a:chExt cx="1394400" cy="471450"/>
          </a:xfrm>
        </p:grpSpPr>
        <p:sp>
          <p:nvSpPr>
            <p:cNvPr id="361" name="Google Shape;361;p16"/>
            <p:cNvSpPr txBox="1"/>
            <p:nvPr/>
          </p:nvSpPr>
          <p:spPr>
            <a:xfrm>
              <a:off x="4782708" y="546932"/>
              <a:ext cx="7512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5cm nails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2" name="Google Shape;362;p16"/>
            <p:cNvCxnSpPr>
              <a:stCxn id="361" idx="1"/>
            </p:cNvCxnSpPr>
            <p:nvPr/>
          </p:nvCxnSpPr>
          <p:spPr>
            <a:xfrm flipH="1">
              <a:off x="4139508" y="664981"/>
              <a:ext cx="643200" cy="353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363" name="Google Shape;363;p16"/>
          <p:cNvCxnSpPr/>
          <p:nvPr/>
        </p:nvCxnSpPr>
        <p:spPr>
          <a:xfrm>
            <a:off x="1011831" y="3888101"/>
            <a:ext cx="780600" cy="23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64" name="Google Shape;364;p16"/>
          <p:cNvSpPr txBox="1"/>
          <p:nvPr/>
        </p:nvSpPr>
        <p:spPr>
          <a:xfrm rot="995978">
            <a:off x="1167642" y="3844683"/>
            <a:ext cx="826443" cy="255061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30 cm</a:t>
            </a:r>
            <a:endParaRPr b="1" sz="1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426421" y="5954454"/>
            <a:ext cx="28665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Truss - Tarp - Timber wall connection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6"/>
          <p:cNvSpPr/>
          <p:nvPr/>
        </p:nvSpPr>
        <p:spPr>
          <a:xfrm>
            <a:off x="214933" y="3731218"/>
            <a:ext cx="3289500" cy="2621700"/>
          </a:xfrm>
          <a:prstGeom prst="wedgeRectCallout">
            <a:avLst>
              <a:gd fmla="val -22263" name="adj1"/>
              <a:gd fmla="val 72529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367" name="Google Shape;367;p16"/>
          <p:cNvPicPr preferRelativeResize="0"/>
          <p:nvPr/>
        </p:nvPicPr>
        <p:blipFill rotWithShape="1">
          <a:blip r:embed="rId9">
            <a:alphaModFix/>
          </a:blip>
          <a:srcRect b="65541" l="65085" r="0" t="0"/>
          <a:stretch/>
        </p:blipFill>
        <p:spPr>
          <a:xfrm>
            <a:off x="5184599" y="110037"/>
            <a:ext cx="1688913" cy="23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6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369" name="Google Shape;369;p16"/>
          <p:cNvPicPr preferRelativeResize="0"/>
          <p:nvPr/>
        </p:nvPicPr>
        <p:blipFill rotWithShape="1">
          <a:blip r:embed="rId10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7"/>
          <p:cNvPicPr preferRelativeResize="0"/>
          <p:nvPr/>
        </p:nvPicPr>
        <p:blipFill rotWithShape="1">
          <a:blip r:embed="rId3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7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pic>
        <p:nvPicPr>
          <p:cNvPr id="377" name="Google Shape;37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 rotWithShape="1">
          <a:blip r:embed="rId6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7"/>
          <p:cNvSpPr txBox="1"/>
          <p:nvPr/>
        </p:nvSpPr>
        <p:spPr>
          <a:xfrm>
            <a:off x="-70882" y="7128499"/>
            <a:ext cx="2010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D- FIRM GROUND:</a:t>
            </a:r>
            <a:endParaRPr b="1" sz="10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7"/>
          <p:cNvSpPr/>
          <p:nvPr/>
        </p:nvSpPr>
        <p:spPr>
          <a:xfrm>
            <a:off x="212894" y="366222"/>
            <a:ext cx="7168800" cy="99720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17"/>
          <p:cNvPicPr preferRelativeResize="0"/>
          <p:nvPr/>
        </p:nvPicPr>
        <p:blipFill rotWithShape="1">
          <a:blip r:embed="rId7">
            <a:alphaModFix/>
          </a:blip>
          <a:srcRect b="17561" l="1992" r="54689" t="11137"/>
          <a:stretch/>
        </p:blipFill>
        <p:spPr>
          <a:xfrm>
            <a:off x="4970083" y="4697650"/>
            <a:ext cx="2087486" cy="155112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7"/>
          <p:cNvSpPr txBox="1"/>
          <p:nvPr/>
        </p:nvSpPr>
        <p:spPr>
          <a:xfrm>
            <a:off x="1269976" y="254402"/>
            <a:ext cx="5088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type of anchoring, or foundation, will depend on the ground conditions.</a:t>
            </a:r>
            <a:endParaRPr b="1" sz="1200" u="sng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223311" y="3559062"/>
            <a:ext cx="70944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Weighing down the tarpaulin “skirt” is the simplest method and suitable for soft or sandy ground, and a concrete slab. Buried sandbags at each corner, or close to each corner, is another option for sandy ground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7"/>
          <p:cNvSpPr txBox="1"/>
          <p:nvPr>
            <p:ph type="title"/>
          </p:nvPr>
        </p:nvSpPr>
        <p:spPr>
          <a:xfrm>
            <a:off x="536995" y="2307"/>
            <a:ext cx="6520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Fix Shelter on Ground</a:t>
            </a:r>
            <a:endParaRPr b="1" sz="20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385" name="Google Shape;385;p17"/>
          <p:cNvCxnSpPr/>
          <p:nvPr/>
        </p:nvCxnSpPr>
        <p:spPr>
          <a:xfrm>
            <a:off x="228079" y="3593871"/>
            <a:ext cx="7152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17"/>
          <p:cNvCxnSpPr/>
          <p:nvPr/>
        </p:nvCxnSpPr>
        <p:spPr>
          <a:xfrm>
            <a:off x="228079" y="4334086"/>
            <a:ext cx="7153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17"/>
          <p:cNvCxnSpPr/>
          <p:nvPr/>
        </p:nvCxnSpPr>
        <p:spPr>
          <a:xfrm>
            <a:off x="212894" y="7124087"/>
            <a:ext cx="4459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17"/>
          <p:cNvCxnSpPr/>
          <p:nvPr/>
        </p:nvCxnSpPr>
        <p:spPr>
          <a:xfrm>
            <a:off x="213224" y="9871346"/>
            <a:ext cx="7168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Google Shape;389;p17"/>
          <p:cNvSpPr txBox="1"/>
          <p:nvPr/>
        </p:nvSpPr>
        <p:spPr>
          <a:xfrm>
            <a:off x="246213" y="9750487"/>
            <a:ext cx="44187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Driving, or burying, wooden stakes into the ground is only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suitable for firm ground.</a:t>
            </a:r>
            <a:r>
              <a:rPr lang="en-GB" sz="1800">
                <a:solidFill>
                  <a:schemeClr val="dk1"/>
                </a:solidFill>
              </a:rPr>
              <a:t>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17"/>
          <p:cNvGrpSpPr/>
          <p:nvPr/>
        </p:nvGrpSpPr>
        <p:grpSpPr>
          <a:xfrm>
            <a:off x="176317" y="7197334"/>
            <a:ext cx="5576837" cy="2939645"/>
            <a:chOff x="-5608878" y="4165744"/>
            <a:chExt cx="5422301" cy="2919211"/>
          </a:xfrm>
        </p:grpSpPr>
        <p:pic>
          <p:nvPicPr>
            <p:cNvPr id="391" name="Google Shape;391;p17"/>
            <p:cNvPicPr preferRelativeResize="0"/>
            <p:nvPr/>
          </p:nvPicPr>
          <p:blipFill rotWithShape="1">
            <a:blip r:embed="rId8">
              <a:alphaModFix/>
            </a:blip>
            <a:srcRect b="9838" l="7905" r="77319" t="58019"/>
            <a:stretch/>
          </p:blipFill>
          <p:spPr>
            <a:xfrm>
              <a:off x="-5608878" y="4313437"/>
              <a:ext cx="1823391" cy="2771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17"/>
            <p:cNvSpPr txBox="1"/>
            <p:nvPr/>
          </p:nvSpPr>
          <p:spPr>
            <a:xfrm>
              <a:off x="-4303706" y="5521644"/>
              <a:ext cx="9783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OUTSIDE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7"/>
            <p:cNvSpPr txBox="1"/>
            <p:nvPr/>
          </p:nvSpPr>
          <p:spPr>
            <a:xfrm>
              <a:off x="-5565826" y="5521638"/>
              <a:ext cx="759000" cy="25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INSIDE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4" name="Google Shape;394;p17"/>
            <p:cNvGrpSpPr/>
            <p:nvPr/>
          </p:nvGrpSpPr>
          <p:grpSpPr>
            <a:xfrm>
              <a:off x="-4637997" y="4289483"/>
              <a:ext cx="909203" cy="302308"/>
              <a:chOff x="661380" y="1454689"/>
              <a:chExt cx="1877354" cy="302308"/>
            </a:xfrm>
          </p:grpSpPr>
          <p:sp>
            <p:nvSpPr>
              <p:cNvPr id="395" name="Google Shape;395;p17"/>
              <p:cNvSpPr txBox="1"/>
              <p:nvPr/>
            </p:nvSpPr>
            <p:spPr>
              <a:xfrm>
                <a:off x="1177634" y="1454689"/>
                <a:ext cx="1361100" cy="2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Tarpaulin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6" name="Google Shape;396;p17"/>
              <p:cNvCxnSpPr/>
              <p:nvPr/>
            </p:nvCxnSpPr>
            <p:spPr>
              <a:xfrm flipH="1">
                <a:off x="661380" y="1631297"/>
                <a:ext cx="660600" cy="1257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397" name="Google Shape;397;p17"/>
            <p:cNvGrpSpPr/>
            <p:nvPr/>
          </p:nvGrpSpPr>
          <p:grpSpPr>
            <a:xfrm>
              <a:off x="-4547050" y="4697227"/>
              <a:ext cx="1137301" cy="418218"/>
              <a:chOff x="857575" y="1709990"/>
              <a:chExt cx="1137301" cy="418218"/>
            </a:xfrm>
          </p:grpSpPr>
          <p:sp>
            <p:nvSpPr>
              <p:cNvPr id="398" name="Google Shape;398;p17"/>
              <p:cNvSpPr txBox="1"/>
              <p:nvPr/>
            </p:nvSpPr>
            <p:spPr>
              <a:xfrm>
                <a:off x="1073877" y="1709990"/>
                <a:ext cx="921000" cy="2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Cover-batten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9" name="Google Shape;399;p17"/>
              <p:cNvCxnSpPr/>
              <p:nvPr/>
            </p:nvCxnSpPr>
            <p:spPr>
              <a:xfrm flipH="1">
                <a:off x="857575" y="1865107"/>
                <a:ext cx="287100" cy="263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00" name="Google Shape;400;p17"/>
            <p:cNvGrpSpPr/>
            <p:nvPr/>
          </p:nvGrpSpPr>
          <p:grpSpPr>
            <a:xfrm>
              <a:off x="-3369051" y="4165744"/>
              <a:ext cx="3182475" cy="2906718"/>
              <a:chOff x="4250949" y="4165744"/>
              <a:chExt cx="3182475" cy="2906718"/>
            </a:xfrm>
          </p:grpSpPr>
          <p:pic>
            <p:nvPicPr>
              <p:cNvPr id="401" name="Google Shape;401;p17"/>
              <p:cNvPicPr preferRelativeResize="0"/>
              <p:nvPr/>
            </p:nvPicPr>
            <p:blipFill rotWithShape="1">
              <a:blip r:embed="rId8">
                <a:alphaModFix/>
              </a:blip>
              <a:srcRect b="9838" l="39497" r="45726" t="58019"/>
              <a:stretch/>
            </p:blipFill>
            <p:spPr>
              <a:xfrm>
                <a:off x="4363763" y="4300962"/>
                <a:ext cx="1823401" cy="2771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2" name="Google Shape;402;p17"/>
              <p:cNvSpPr txBox="1"/>
              <p:nvPr/>
            </p:nvSpPr>
            <p:spPr>
              <a:xfrm>
                <a:off x="5208269" y="5521644"/>
                <a:ext cx="978300" cy="2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rgbClr val="1155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OUTSIDE</a:t>
                </a:r>
                <a:endParaRPr b="1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7"/>
              <p:cNvSpPr txBox="1"/>
              <p:nvPr/>
            </p:nvSpPr>
            <p:spPr>
              <a:xfrm>
                <a:off x="4250949" y="5521638"/>
                <a:ext cx="759000" cy="25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rgbClr val="1155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INSIDE</a:t>
                </a:r>
                <a:endParaRPr b="1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4" name="Google Shape;404;p17"/>
              <p:cNvGrpSpPr/>
              <p:nvPr/>
            </p:nvGrpSpPr>
            <p:grpSpPr>
              <a:xfrm>
                <a:off x="5192035" y="4165744"/>
                <a:ext cx="1065847" cy="394800"/>
                <a:chOff x="944173" y="1346075"/>
                <a:chExt cx="2200800" cy="394800"/>
              </a:xfrm>
            </p:grpSpPr>
            <p:sp>
              <p:nvSpPr>
                <p:cNvPr id="405" name="Google Shape;405;p17"/>
                <p:cNvSpPr txBox="1"/>
                <p:nvPr/>
              </p:nvSpPr>
              <p:spPr>
                <a:xfrm>
                  <a:off x="1125073" y="1346075"/>
                  <a:ext cx="2019900" cy="25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50025" lIns="100075" spcFirstLastPara="1" rIns="100075" wrap="square" tIns="5002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0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Tarpaulin</a:t>
                  </a:r>
                  <a:endParaRPr b="1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06" name="Google Shape;406;p17"/>
                <p:cNvCxnSpPr>
                  <a:stCxn id="405" idx="1"/>
                </p:cNvCxnSpPr>
                <p:nvPr/>
              </p:nvCxnSpPr>
              <p:spPr>
                <a:xfrm flipH="1">
                  <a:off x="944173" y="1472675"/>
                  <a:ext cx="180900" cy="268200"/>
                </a:xfrm>
                <a:prstGeom prst="curvedConnector2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07" name="Google Shape;407;p17"/>
              <p:cNvGrpSpPr/>
              <p:nvPr/>
            </p:nvGrpSpPr>
            <p:grpSpPr>
              <a:xfrm>
                <a:off x="5273900" y="4622988"/>
                <a:ext cx="2159523" cy="436713"/>
                <a:chOff x="985450" y="1650875"/>
                <a:chExt cx="2159523" cy="436713"/>
              </a:xfrm>
            </p:grpSpPr>
            <p:sp>
              <p:nvSpPr>
                <p:cNvPr id="408" name="Google Shape;408;p17"/>
                <p:cNvSpPr txBox="1"/>
                <p:nvPr/>
              </p:nvSpPr>
              <p:spPr>
                <a:xfrm>
                  <a:off x="1125073" y="1650875"/>
                  <a:ext cx="2019900" cy="25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50025" lIns="100075" spcFirstLastPara="1" rIns="100075" wrap="square" tIns="5002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0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Cover-batten</a:t>
                  </a:r>
                  <a:endParaRPr b="1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09" name="Google Shape;409;p17"/>
                <p:cNvCxnSpPr/>
                <p:nvPr/>
              </p:nvCxnSpPr>
              <p:spPr>
                <a:xfrm rot="5400000">
                  <a:off x="973000" y="1830638"/>
                  <a:ext cx="269400" cy="244500"/>
                </a:xfrm>
                <a:prstGeom prst="curvedConnector3">
                  <a:avLst>
                    <a:gd fmla="val 50000" name="adj1"/>
                  </a:avLst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410" name="Google Shape;410;p17"/>
              <p:cNvGrpSpPr/>
              <p:nvPr/>
            </p:nvGrpSpPr>
            <p:grpSpPr>
              <a:xfrm>
                <a:off x="5170075" y="6336723"/>
                <a:ext cx="1328465" cy="253200"/>
                <a:chOff x="985625" y="1843586"/>
                <a:chExt cx="1328465" cy="253200"/>
              </a:xfrm>
            </p:grpSpPr>
            <p:sp>
              <p:nvSpPr>
                <p:cNvPr id="411" name="Google Shape;411;p17"/>
                <p:cNvSpPr txBox="1"/>
                <p:nvPr/>
              </p:nvSpPr>
              <p:spPr>
                <a:xfrm>
                  <a:off x="1265590" y="1843586"/>
                  <a:ext cx="1048500" cy="25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50025" lIns="100075" spcFirstLastPara="1" rIns="100075" wrap="square" tIns="5002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10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Cross-brace</a:t>
                  </a:r>
                  <a:endParaRPr b="1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12" name="Google Shape;412;p17"/>
                <p:cNvCxnSpPr/>
                <p:nvPr/>
              </p:nvCxnSpPr>
              <p:spPr>
                <a:xfrm flipH="1">
                  <a:off x="985625" y="1997388"/>
                  <a:ext cx="336000" cy="90000"/>
                </a:xfrm>
                <a:prstGeom prst="curvedConnector3">
                  <a:avLst>
                    <a:gd fmla="val 50000" name="adj1"/>
                  </a:avLst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grpSp>
        <p:nvGrpSpPr>
          <p:cNvPr id="413" name="Google Shape;413;p17"/>
          <p:cNvGrpSpPr/>
          <p:nvPr/>
        </p:nvGrpSpPr>
        <p:grpSpPr>
          <a:xfrm>
            <a:off x="216350" y="1065466"/>
            <a:ext cx="3466915" cy="2703161"/>
            <a:chOff x="465069" y="817150"/>
            <a:chExt cx="3144879" cy="2504551"/>
          </a:xfrm>
        </p:grpSpPr>
        <p:pic>
          <p:nvPicPr>
            <p:cNvPr id="414" name="Google Shape;414;p17"/>
            <p:cNvPicPr preferRelativeResize="0"/>
            <p:nvPr/>
          </p:nvPicPr>
          <p:blipFill rotWithShape="1">
            <a:blip r:embed="rId8">
              <a:alphaModFix/>
            </a:blip>
            <a:srcRect b="56943" l="10356" r="70546" t="13315"/>
            <a:stretch/>
          </p:blipFill>
          <p:spPr>
            <a:xfrm>
              <a:off x="554775" y="817150"/>
              <a:ext cx="2301501" cy="25045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" name="Google Shape;415;p17"/>
            <p:cNvGrpSpPr/>
            <p:nvPr/>
          </p:nvGrpSpPr>
          <p:grpSpPr>
            <a:xfrm>
              <a:off x="1486523" y="1613925"/>
              <a:ext cx="2019900" cy="584100"/>
              <a:chOff x="1097723" y="1588650"/>
              <a:chExt cx="2019900" cy="584100"/>
            </a:xfrm>
          </p:grpSpPr>
          <p:sp>
            <p:nvSpPr>
              <p:cNvPr id="416" name="Google Shape;416;p17"/>
              <p:cNvSpPr txBox="1"/>
              <p:nvPr/>
            </p:nvSpPr>
            <p:spPr>
              <a:xfrm>
                <a:off x="1097723" y="1588650"/>
                <a:ext cx="2019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Rocks, rubble sandbag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17" name="Google Shape;417;p17"/>
              <p:cNvCxnSpPr/>
              <p:nvPr/>
            </p:nvCxnSpPr>
            <p:spPr>
              <a:xfrm rot="5400000">
                <a:off x="1090325" y="1905300"/>
                <a:ext cx="349500" cy="1854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18" name="Google Shape;418;p17"/>
            <p:cNvGrpSpPr/>
            <p:nvPr/>
          </p:nvGrpSpPr>
          <p:grpSpPr>
            <a:xfrm>
              <a:off x="465069" y="1178650"/>
              <a:ext cx="978238" cy="256207"/>
              <a:chOff x="-1078726" y="1783218"/>
              <a:chExt cx="2019900" cy="256207"/>
            </a:xfrm>
          </p:grpSpPr>
          <p:sp>
            <p:nvSpPr>
              <p:cNvPr id="419" name="Google Shape;419;p17"/>
              <p:cNvSpPr txBox="1"/>
              <p:nvPr/>
            </p:nvSpPr>
            <p:spPr>
              <a:xfrm>
                <a:off x="-1078726" y="1803325"/>
                <a:ext cx="2019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Tarpaulin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0" name="Google Shape;420;p17"/>
              <p:cNvCxnSpPr/>
              <p:nvPr/>
            </p:nvCxnSpPr>
            <p:spPr>
              <a:xfrm flipH="1" rot="10800000">
                <a:off x="52790" y="1783218"/>
                <a:ext cx="646800" cy="1653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21" name="Google Shape;421;p17"/>
            <p:cNvGrpSpPr/>
            <p:nvPr/>
          </p:nvGrpSpPr>
          <p:grpSpPr>
            <a:xfrm>
              <a:off x="1409000" y="1274950"/>
              <a:ext cx="2200948" cy="399013"/>
              <a:chOff x="867825" y="1727075"/>
              <a:chExt cx="2200948" cy="399013"/>
            </a:xfrm>
          </p:grpSpPr>
          <p:sp>
            <p:nvSpPr>
              <p:cNvPr id="422" name="Google Shape;422;p17"/>
              <p:cNvSpPr txBox="1"/>
              <p:nvPr/>
            </p:nvSpPr>
            <p:spPr>
              <a:xfrm>
                <a:off x="1048873" y="1727075"/>
                <a:ext cx="2019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Coverbatten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23" name="Google Shape;423;p17"/>
              <p:cNvCxnSpPr/>
              <p:nvPr/>
            </p:nvCxnSpPr>
            <p:spPr>
              <a:xfrm rot="5400000">
                <a:off x="855375" y="18691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24" name="Google Shape;424;p17"/>
            <p:cNvSpPr txBox="1"/>
            <p:nvPr/>
          </p:nvSpPr>
          <p:spPr>
            <a:xfrm>
              <a:off x="1729819" y="2244982"/>
              <a:ext cx="9783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OUTSIDE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7"/>
            <p:cNvSpPr txBox="1"/>
            <p:nvPr/>
          </p:nvSpPr>
          <p:spPr>
            <a:xfrm>
              <a:off x="606074" y="2198150"/>
              <a:ext cx="7590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INSIDE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7"/>
            <p:cNvSpPr txBox="1"/>
            <p:nvPr/>
          </p:nvSpPr>
          <p:spPr>
            <a:xfrm>
              <a:off x="2142400" y="1996725"/>
              <a:ext cx="1234500" cy="3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0075" lIns="100075" spcFirstLastPara="1" rIns="100075" wrap="square" tIns="1000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Concrete slab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7" name="Google Shape;427;p17"/>
            <p:cNvCxnSpPr/>
            <p:nvPr/>
          </p:nvCxnSpPr>
          <p:spPr>
            <a:xfrm flipH="1">
              <a:off x="1969825" y="2255438"/>
              <a:ext cx="585900" cy="338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428" name="Google Shape;428;p17"/>
          <p:cNvSpPr txBox="1"/>
          <p:nvPr/>
        </p:nvSpPr>
        <p:spPr>
          <a:xfrm>
            <a:off x="255844" y="6588381"/>
            <a:ext cx="4418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With rubble and old rebar available, this is an appropriate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anchoring or foundation detail.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429" name="Google Shape;429;p17"/>
          <p:cNvGrpSpPr/>
          <p:nvPr/>
        </p:nvGrpSpPr>
        <p:grpSpPr>
          <a:xfrm>
            <a:off x="207919" y="4276836"/>
            <a:ext cx="4937637" cy="2380706"/>
            <a:chOff x="3500463" y="4809476"/>
            <a:chExt cx="4193679" cy="2065151"/>
          </a:xfrm>
        </p:grpSpPr>
        <p:pic>
          <p:nvPicPr>
            <p:cNvPr id="430" name="Google Shape;430;p17"/>
            <p:cNvPicPr preferRelativeResize="0"/>
            <p:nvPr/>
          </p:nvPicPr>
          <p:blipFill rotWithShape="1">
            <a:blip r:embed="rId8">
              <a:alphaModFix/>
            </a:blip>
            <a:srcRect b="25105" l="62260" r="9297" t="41357"/>
            <a:stretch/>
          </p:blipFill>
          <p:spPr>
            <a:xfrm>
              <a:off x="4230841" y="4809476"/>
              <a:ext cx="2306898" cy="20651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1" name="Google Shape;431;p17"/>
            <p:cNvGrpSpPr/>
            <p:nvPr/>
          </p:nvGrpSpPr>
          <p:grpSpPr>
            <a:xfrm>
              <a:off x="3500463" y="5293926"/>
              <a:ext cx="1764300" cy="558650"/>
              <a:chOff x="2426850" y="-884886"/>
              <a:chExt cx="1764300" cy="558650"/>
            </a:xfrm>
          </p:grpSpPr>
          <p:sp>
            <p:nvSpPr>
              <p:cNvPr id="432" name="Google Shape;432;p17"/>
              <p:cNvSpPr txBox="1"/>
              <p:nvPr/>
            </p:nvSpPr>
            <p:spPr>
              <a:xfrm>
                <a:off x="2426850" y="-884886"/>
                <a:ext cx="1764300" cy="48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Steel bar (10mm max)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Hooked at the bottom, bent 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over the panel at the top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33" name="Google Shape;433;p17"/>
              <p:cNvCxnSpPr/>
              <p:nvPr/>
            </p:nvCxnSpPr>
            <p:spPr>
              <a:xfrm>
                <a:off x="3726316" y="-721336"/>
                <a:ext cx="410400" cy="395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34" name="Google Shape;434;p17"/>
            <p:cNvSpPr txBox="1"/>
            <p:nvPr/>
          </p:nvSpPr>
          <p:spPr>
            <a:xfrm>
              <a:off x="5855412" y="5081943"/>
              <a:ext cx="1404000" cy="88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Fill the hole with rubble, using larger pieces at the bottom. 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Fill the voids with sand, dirt or soil. 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" name="Google Shape;435;p17"/>
            <p:cNvCxnSpPr/>
            <p:nvPr/>
          </p:nvCxnSpPr>
          <p:spPr>
            <a:xfrm flipH="1">
              <a:off x="5373053" y="5604626"/>
              <a:ext cx="526500" cy="495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36" name="Google Shape;436;p17"/>
            <p:cNvSpPr txBox="1"/>
            <p:nvPr/>
          </p:nvSpPr>
          <p:spPr>
            <a:xfrm>
              <a:off x="6290142" y="6047089"/>
              <a:ext cx="14040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Steel mesh/bars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" name="Google Shape;437;p17"/>
            <p:cNvCxnSpPr>
              <a:stCxn id="436" idx="1"/>
            </p:cNvCxnSpPr>
            <p:nvPr/>
          </p:nvCxnSpPr>
          <p:spPr>
            <a:xfrm flipH="1">
              <a:off x="5337042" y="6157639"/>
              <a:ext cx="953100" cy="540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438" name="Google Shape;438;p17"/>
          <p:cNvCxnSpPr/>
          <p:nvPr/>
        </p:nvCxnSpPr>
        <p:spPr>
          <a:xfrm>
            <a:off x="215556" y="6657891"/>
            <a:ext cx="4462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39" name="Google Shape;439;p17"/>
          <p:cNvGrpSpPr/>
          <p:nvPr/>
        </p:nvGrpSpPr>
        <p:grpSpPr>
          <a:xfrm>
            <a:off x="2593020" y="1333488"/>
            <a:ext cx="3999968" cy="2475132"/>
            <a:chOff x="2264756" y="1385793"/>
            <a:chExt cx="3628418" cy="2293275"/>
          </a:xfrm>
        </p:grpSpPr>
        <p:pic>
          <p:nvPicPr>
            <p:cNvPr id="440" name="Google Shape;440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64756" y="1385793"/>
              <a:ext cx="2390076" cy="22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17"/>
            <p:cNvSpPr txBox="1"/>
            <p:nvPr/>
          </p:nvSpPr>
          <p:spPr>
            <a:xfrm>
              <a:off x="3873273" y="3048488"/>
              <a:ext cx="20199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Rocks and rubble 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17"/>
            <p:cNvSpPr txBox="1"/>
            <p:nvPr/>
          </p:nvSpPr>
          <p:spPr>
            <a:xfrm>
              <a:off x="3382523" y="2253900"/>
              <a:ext cx="12723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Tarpaulin in ground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3" name="Google Shape;443;p17"/>
            <p:cNvCxnSpPr/>
            <p:nvPr/>
          </p:nvCxnSpPr>
          <p:spPr>
            <a:xfrm rot="5400000">
              <a:off x="3325419" y="2686250"/>
              <a:ext cx="671100" cy="347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sp>
        <p:nvSpPr>
          <p:cNvPr id="444" name="Google Shape;444;p17"/>
          <p:cNvSpPr txBox="1"/>
          <p:nvPr/>
        </p:nvSpPr>
        <p:spPr>
          <a:xfrm>
            <a:off x="2772882" y="712108"/>
            <a:ext cx="2010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B- SOFT/SANDY GROUND</a:t>
            </a:r>
            <a:r>
              <a:rPr b="1" lang="en-GB" sz="1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10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17"/>
          <p:cNvPicPr preferRelativeResize="0"/>
          <p:nvPr/>
        </p:nvPicPr>
        <p:blipFill rotWithShape="1">
          <a:blip r:embed="rId7">
            <a:alphaModFix/>
          </a:blip>
          <a:srcRect b="58137" l="75267" r="4283" t="0"/>
          <a:stretch/>
        </p:blipFill>
        <p:spPr>
          <a:xfrm>
            <a:off x="5428583" y="6822761"/>
            <a:ext cx="1078443" cy="99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7">
            <a:alphaModFix/>
          </a:blip>
          <a:srcRect b="1727" l="74669" r="3484" t="52331"/>
          <a:stretch/>
        </p:blipFill>
        <p:spPr>
          <a:xfrm>
            <a:off x="5367953" y="8357456"/>
            <a:ext cx="1152132" cy="109378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7"/>
          <p:cNvSpPr txBox="1"/>
          <p:nvPr/>
        </p:nvSpPr>
        <p:spPr>
          <a:xfrm>
            <a:off x="87858" y="712122"/>
            <a:ext cx="28821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A- SOFT/SANDY GROUND AND HARD SURFACE:</a:t>
            </a:r>
            <a:endParaRPr b="1" sz="1000" u="sng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7"/>
          <p:cNvSpPr txBox="1"/>
          <p:nvPr/>
        </p:nvSpPr>
        <p:spPr>
          <a:xfrm>
            <a:off x="5336287" y="7517590"/>
            <a:ext cx="7257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bar</a:t>
            </a:r>
            <a:endParaRPr sz="1500"/>
          </a:p>
        </p:txBody>
      </p:sp>
      <p:cxnSp>
        <p:nvCxnSpPr>
          <p:cNvPr id="449" name="Google Shape;449;p17"/>
          <p:cNvCxnSpPr/>
          <p:nvPr/>
        </p:nvCxnSpPr>
        <p:spPr>
          <a:xfrm>
            <a:off x="2897587" y="521783"/>
            <a:ext cx="0" cy="3065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p17"/>
          <p:cNvSpPr txBox="1"/>
          <p:nvPr/>
        </p:nvSpPr>
        <p:spPr>
          <a:xfrm>
            <a:off x="122459" y="4313795"/>
            <a:ext cx="2010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C- SOFT/SANDY GROUND:</a:t>
            </a:r>
            <a:endParaRPr b="1" sz="10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7"/>
          <p:cNvSpPr txBox="1"/>
          <p:nvPr/>
        </p:nvSpPr>
        <p:spPr>
          <a:xfrm>
            <a:off x="4801531" y="6388648"/>
            <a:ext cx="24615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Anchoring with sandbags can be replaced with:</a:t>
            </a:r>
            <a:endParaRPr sz="1500"/>
          </a:p>
        </p:txBody>
      </p:sp>
      <p:cxnSp>
        <p:nvCxnSpPr>
          <p:cNvPr id="452" name="Google Shape;452;p17"/>
          <p:cNvCxnSpPr/>
          <p:nvPr/>
        </p:nvCxnSpPr>
        <p:spPr>
          <a:xfrm>
            <a:off x="4693679" y="4331091"/>
            <a:ext cx="0" cy="6006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Google Shape;453;p17"/>
          <p:cNvSpPr txBox="1"/>
          <p:nvPr/>
        </p:nvSpPr>
        <p:spPr>
          <a:xfrm>
            <a:off x="4998165" y="9302126"/>
            <a:ext cx="1939200" cy="35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Brick/ hollow blocks/ or concrete</a:t>
            </a:r>
            <a:endParaRPr sz="1500"/>
          </a:p>
        </p:txBody>
      </p:sp>
      <p:sp>
        <p:nvSpPr>
          <p:cNvPr id="454" name="Google Shape;454;p17"/>
          <p:cNvSpPr txBox="1"/>
          <p:nvPr/>
        </p:nvSpPr>
        <p:spPr>
          <a:xfrm>
            <a:off x="4733047" y="9777875"/>
            <a:ext cx="23847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 exposed areas, the use of guy-ropes is recommended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5" name="Google Shape;455;p17"/>
          <p:cNvGrpSpPr/>
          <p:nvPr/>
        </p:nvGrpSpPr>
        <p:grpSpPr>
          <a:xfrm rot="5400000">
            <a:off x="6110180" y="8823090"/>
            <a:ext cx="620977" cy="50299"/>
            <a:chOff x="1166276" y="5291605"/>
            <a:chExt cx="160800" cy="47287"/>
          </a:xfrm>
        </p:grpSpPr>
        <p:cxnSp>
          <p:nvCxnSpPr>
            <p:cNvPr id="456" name="Google Shape;456;p17"/>
            <p:cNvCxnSpPr/>
            <p:nvPr/>
          </p:nvCxnSpPr>
          <p:spPr>
            <a:xfrm>
              <a:off x="1166276" y="53166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7" name="Google Shape;457;p17"/>
            <p:cNvCxnSpPr/>
            <p:nvPr/>
          </p:nvCxnSpPr>
          <p:spPr>
            <a:xfrm>
              <a:off x="1166276" y="52929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8" name="Google Shape;458;p17"/>
            <p:cNvCxnSpPr/>
            <p:nvPr/>
          </p:nvCxnSpPr>
          <p:spPr>
            <a:xfrm>
              <a:off x="1326941" y="52916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59" name="Google Shape;459;p17"/>
          <p:cNvSpPr txBox="1"/>
          <p:nvPr/>
        </p:nvSpPr>
        <p:spPr>
          <a:xfrm rot="5400000">
            <a:off x="6285455" y="8793523"/>
            <a:ext cx="4911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60cm</a:t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0" name="Google Shape;460;p17"/>
          <p:cNvGrpSpPr/>
          <p:nvPr/>
        </p:nvGrpSpPr>
        <p:grpSpPr>
          <a:xfrm>
            <a:off x="4733194" y="118695"/>
            <a:ext cx="3738652" cy="3063782"/>
            <a:chOff x="3912549" y="717475"/>
            <a:chExt cx="3391375" cy="2838675"/>
          </a:xfrm>
        </p:grpSpPr>
        <p:pic>
          <p:nvPicPr>
            <p:cNvPr id="461" name="Google Shape;461;p17"/>
            <p:cNvPicPr preferRelativeResize="0"/>
            <p:nvPr/>
          </p:nvPicPr>
          <p:blipFill rotWithShape="1">
            <a:blip r:embed="rId10">
              <a:alphaModFix/>
            </a:blip>
            <a:srcRect b="53068" l="37153" r="37344" t="12418"/>
            <a:stretch/>
          </p:blipFill>
          <p:spPr>
            <a:xfrm>
              <a:off x="3912549" y="717475"/>
              <a:ext cx="3001549" cy="283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17"/>
            <p:cNvSpPr txBox="1"/>
            <p:nvPr/>
          </p:nvSpPr>
          <p:spPr>
            <a:xfrm>
              <a:off x="5345894" y="2008119"/>
              <a:ext cx="9783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OUTSIDE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7"/>
            <p:cNvSpPr txBox="1"/>
            <p:nvPr/>
          </p:nvSpPr>
          <p:spPr>
            <a:xfrm>
              <a:off x="4031449" y="1992500"/>
              <a:ext cx="7590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INSIDE</a:t>
              </a:r>
              <a:endParaRPr b="1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4" name="Google Shape;464;p17"/>
            <p:cNvGrpSpPr/>
            <p:nvPr/>
          </p:nvGrpSpPr>
          <p:grpSpPr>
            <a:xfrm>
              <a:off x="4166157" y="1382838"/>
              <a:ext cx="978238" cy="260857"/>
              <a:chOff x="-906699" y="1879831"/>
              <a:chExt cx="2019900" cy="260857"/>
            </a:xfrm>
          </p:grpSpPr>
          <p:sp>
            <p:nvSpPr>
              <p:cNvPr id="465" name="Google Shape;465;p17"/>
              <p:cNvSpPr txBox="1"/>
              <p:nvPr/>
            </p:nvSpPr>
            <p:spPr>
              <a:xfrm>
                <a:off x="-906699" y="1904588"/>
                <a:ext cx="2019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Tarpaulin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6" name="Google Shape;466;p17"/>
              <p:cNvCxnSpPr/>
              <p:nvPr/>
            </p:nvCxnSpPr>
            <p:spPr>
              <a:xfrm flipH="1" rot="10800000">
                <a:off x="237102" y="1879831"/>
                <a:ext cx="729600" cy="167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67" name="Google Shape;467;p17"/>
            <p:cNvGrpSpPr/>
            <p:nvPr/>
          </p:nvGrpSpPr>
          <p:grpSpPr>
            <a:xfrm>
              <a:off x="5144400" y="1306325"/>
              <a:ext cx="2159523" cy="436713"/>
              <a:chOff x="985450" y="1650875"/>
              <a:chExt cx="2159523" cy="436713"/>
            </a:xfrm>
          </p:grpSpPr>
          <p:sp>
            <p:nvSpPr>
              <p:cNvPr id="468" name="Google Shape;468;p17"/>
              <p:cNvSpPr txBox="1"/>
              <p:nvPr/>
            </p:nvSpPr>
            <p:spPr>
              <a:xfrm>
                <a:off x="1125073" y="1650875"/>
                <a:ext cx="2019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Coverbatten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" name="Google Shape;469;p17"/>
              <p:cNvCxnSpPr/>
              <p:nvPr/>
            </p:nvCxnSpPr>
            <p:spPr>
              <a:xfrm rot="5400000">
                <a:off x="973000" y="18306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70" name="Google Shape;470;p17"/>
            <p:cNvGrpSpPr/>
            <p:nvPr/>
          </p:nvGrpSpPr>
          <p:grpSpPr>
            <a:xfrm>
              <a:off x="5397050" y="1546750"/>
              <a:ext cx="713324" cy="436713"/>
              <a:chOff x="985450" y="1650875"/>
              <a:chExt cx="713324" cy="436713"/>
            </a:xfrm>
          </p:grpSpPr>
          <p:sp>
            <p:nvSpPr>
              <p:cNvPr id="471" name="Google Shape;471;p17"/>
              <p:cNvSpPr txBox="1"/>
              <p:nvPr/>
            </p:nvSpPr>
            <p:spPr>
              <a:xfrm>
                <a:off x="1105074" y="1650875"/>
                <a:ext cx="5937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Rope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2" name="Google Shape;472;p17"/>
              <p:cNvCxnSpPr/>
              <p:nvPr/>
            </p:nvCxnSpPr>
            <p:spPr>
              <a:xfrm rot="5400000">
                <a:off x="973000" y="18306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73" name="Google Shape;473;p17"/>
            <p:cNvGrpSpPr/>
            <p:nvPr/>
          </p:nvGrpSpPr>
          <p:grpSpPr>
            <a:xfrm>
              <a:off x="4166149" y="2830350"/>
              <a:ext cx="1170701" cy="419050"/>
              <a:chOff x="-129101" y="1748950"/>
              <a:chExt cx="1170701" cy="419050"/>
            </a:xfrm>
          </p:grpSpPr>
          <p:sp>
            <p:nvSpPr>
              <p:cNvPr id="474" name="Google Shape;474;p17"/>
              <p:cNvSpPr txBox="1"/>
              <p:nvPr/>
            </p:nvSpPr>
            <p:spPr>
              <a:xfrm>
                <a:off x="-129101" y="1748950"/>
                <a:ext cx="1038900" cy="37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Rocks, rubble sandbag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5" name="Google Shape;475;p17"/>
              <p:cNvCxnSpPr/>
              <p:nvPr/>
            </p:nvCxnSpPr>
            <p:spPr>
              <a:xfrm>
                <a:off x="559800" y="1943900"/>
                <a:ext cx="481800" cy="224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476" name="Google Shape;476;p17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50025" lIns="100075" spcFirstLastPara="1" rIns="100075" wrap="square" tIns="500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3089923b1e_0_0"/>
          <p:cNvSpPr/>
          <p:nvPr/>
        </p:nvSpPr>
        <p:spPr>
          <a:xfrm>
            <a:off x="212894" y="363578"/>
            <a:ext cx="7168800" cy="98844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075" lIns="100075" spcFirstLastPara="1" rIns="100075" wrap="square" tIns="10007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33089923b1e_0_0"/>
          <p:cNvSpPr txBox="1"/>
          <p:nvPr>
            <p:ph type="ctrTitle"/>
          </p:nvPr>
        </p:nvSpPr>
        <p:spPr>
          <a:xfrm>
            <a:off x="680400" y="27404"/>
            <a:ext cx="62373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025" lIns="100075" spcFirstLastPara="1" rIns="100075" wrap="square" tIns="50025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lay"/>
              <a:buNone/>
            </a:pPr>
            <a:r>
              <a:rPr b="1" lang="en-GB" sz="20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How to Cover the Shelter Floor</a:t>
            </a:r>
            <a:endParaRPr b="1" sz="20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83" name="Google Shape;483;g33089923b1e_0_0"/>
          <p:cNvPicPr preferRelativeResize="0"/>
          <p:nvPr/>
        </p:nvPicPr>
        <p:blipFill rotWithShape="1">
          <a:blip r:embed="rId3">
            <a:alphaModFix/>
          </a:blip>
          <a:srcRect b="13543" l="17060" r="39932" t="61267"/>
          <a:stretch/>
        </p:blipFill>
        <p:spPr>
          <a:xfrm>
            <a:off x="704989" y="6962712"/>
            <a:ext cx="3251225" cy="2668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g33089923b1e_0_0"/>
          <p:cNvGrpSpPr/>
          <p:nvPr/>
        </p:nvGrpSpPr>
        <p:grpSpPr>
          <a:xfrm>
            <a:off x="167985" y="1193542"/>
            <a:ext cx="5303132" cy="2668325"/>
            <a:chOff x="-407025" y="554875"/>
            <a:chExt cx="4810534" cy="2472274"/>
          </a:xfrm>
        </p:grpSpPr>
        <p:pic>
          <p:nvPicPr>
            <p:cNvPr id="485" name="Google Shape;485;g33089923b1e_0_0"/>
            <p:cNvPicPr preferRelativeResize="0"/>
            <p:nvPr/>
          </p:nvPicPr>
          <p:blipFill rotWithShape="1">
            <a:blip r:embed="rId3">
              <a:alphaModFix/>
            </a:blip>
            <a:srcRect b="74811" l="17881" r="32487" t="0"/>
            <a:stretch/>
          </p:blipFill>
          <p:spPr>
            <a:xfrm>
              <a:off x="-407025" y="554875"/>
              <a:ext cx="3403601" cy="2472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g33089923b1e_0_0"/>
            <p:cNvSpPr txBox="1"/>
            <p:nvPr/>
          </p:nvSpPr>
          <p:spPr>
            <a:xfrm>
              <a:off x="1194473" y="1732900"/>
              <a:ext cx="20199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Floor Covering (Cardboard / Carpet, …)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87" name="Google Shape;487;g33089923b1e_0_0"/>
            <p:cNvCxnSpPr/>
            <p:nvPr/>
          </p:nvCxnSpPr>
          <p:spPr>
            <a:xfrm rot="5400000">
              <a:off x="1749375" y="1958575"/>
              <a:ext cx="269400" cy="244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488" name="Google Shape;488;g33089923b1e_0_0"/>
            <p:cNvCxnSpPr/>
            <p:nvPr/>
          </p:nvCxnSpPr>
          <p:spPr>
            <a:xfrm rot="5400000">
              <a:off x="1746133" y="2039894"/>
              <a:ext cx="358500" cy="163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89" name="Google Shape;489;g33089923b1e_0_0"/>
            <p:cNvSpPr txBox="1"/>
            <p:nvPr/>
          </p:nvSpPr>
          <p:spPr>
            <a:xfrm>
              <a:off x="2928434" y="2081350"/>
              <a:ext cx="13257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Plastic Sheet (Optional)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90" name="Google Shape;490;g33089923b1e_0_0"/>
            <p:cNvCxnSpPr>
              <a:stCxn id="489" idx="1"/>
            </p:cNvCxnSpPr>
            <p:nvPr/>
          </p:nvCxnSpPr>
          <p:spPr>
            <a:xfrm flipH="1">
              <a:off x="2498534" y="2199400"/>
              <a:ext cx="429900" cy="81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491" name="Google Shape;491;g33089923b1e_0_0"/>
            <p:cNvCxnSpPr/>
            <p:nvPr/>
          </p:nvCxnSpPr>
          <p:spPr>
            <a:xfrm rot="10800000">
              <a:off x="2649100" y="2457125"/>
              <a:ext cx="428700" cy="141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92" name="Google Shape;492;g33089923b1e_0_0"/>
            <p:cNvSpPr txBox="1"/>
            <p:nvPr/>
          </p:nvSpPr>
          <p:spPr>
            <a:xfrm>
              <a:off x="3077809" y="2457125"/>
              <a:ext cx="13257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Plastic Sheet as Damp Proof Membrane (DPM)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g33089923b1e_0_0"/>
            <p:cNvSpPr txBox="1"/>
            <p:nvPr/>
          </p:nvSpPr>
          <p:spPr>
            <a:xfrm>
              <a:off x="2802659" y="2281450"/>
              <a:ext cx="13257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Sand fill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94" name="Google Shape;494;g33089923b1e_0_0"/>
            <p:cNvCxnSpPr/>
            <p:nvPr/>
          </p:nvCxnSpPr>
          <p:spPr>
            <a:xfrm rot="10800000">
              <a:off x="2138100" y="2375550"/>
              <a:ext cx="748500" cy="87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495" name="Google Shape;495;g33089923b1e_0_0"/>
          <p:cNvGrpSpPr/>
          <p:nvPr/>
        </p:nvGrpSpPr>
        <p:grpSpPr>
          <a:xfrm>
            <a:off x="223318" y="4287277"/>
            <a:ext cx="5096874" cy="2292973"/>
            <a:chOff x="202575" y="3362975"/>
            <a:chExt cx="4623434" cy="2124500"/>
          </a:xfrm>
        </p:grpSpPr>
        <p:pic>
          <p:nvPicPr>
            <p:cNvPr id="496" name="Google Shape;496;g33089923b1e_0_0"/>
            <p:cNvPicPr preferRelativeResize="0"/>
            <p:nvPr/>
          </p:nvPicPr>
          <p:blipFill rotWithShape="1">
            <a:blip r:embed="rId3">
              <a:alphaModFix/>
            </a:blip>
            <a:srcRect b="46412" l="12872" r="38553" t="32238"/>
            <a:stretch/>
          </p:blipFill>
          <p:spPr>
            <a:xfrm>
              <a:off x="202575" y="3362975"/>
              <a:ext cx="3331250" cy="2095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7" name="Google Shape;497;g33089923b1e_0_0"/>
            <p:cNvGrpSpPr/>
            <p:nvPr/>
          </p:nvGrpSpPr>
          <p:grpSpPr>
            <a:xfrm>
              <a:off x="1981250" y="4387900"/>
              <a:ext cx="2235900" cy="520575"/>
              <a:chOff x="1594475" y="1694950"/>
              <a:chExt cx="2235900" cy="520575"/>
            </a:xfrm>
          </p:grpSpPr>
          <p:sp>
            <p:nvSpPr>
              <p:cNvPr id="498" name="Google Shape;498;g33089923b1e_0_0"/>
              <p:cNvSpPr txBox="1"/>
              <p:nvPr/>
            </p:nvSpPr>
            <p:spPr>
              <a:xfrm>
                <a:off x="1594475" y="1694950"/>
                <a:ext cx="22359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Floor Covering (Cardboard / Carpet, …)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99" name="Google Shape;499;g33089923b1e_0_0"/>
              <p:cNvCxnSpPr/>
              <p:nvPr/>
            </p:nvCxnSpPr>
            <p:spPr>
              <a:xfrm rot="5400000">
                <a:off x="1749375" y="1958575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00" name="Google Shape;500;g33089923b1e_0_0"/>
            <p:cNvGrpSpPr/>
            <p:nvPr/>
          </p:nvGrpSpPr>
          <p:grpSpPr>
            <a:xfrm>
              <a:off x="3075675" y="4908475"/>
              <a:ext cx="1671659" cy="236100"/>
              <a:chOff x="2456700" y="2281450"/>
              <a:chExt cx="1671659" cy="236100"/>
            </a:xfrm>
          </p:grpSpPr>
          <p:sp>
            <p:nvSpPr>
              <p:cNvPr id="501" name="Google Shape;501;g33089923b1e_0_0"/>
              <p:cNvSpPr txBox="1"/>
              <p:nvPr/>
            </p:nvSpPr>
            <p:spPr>
              <a:xfrm>
                <a:off x="2802659" y="2281450"/>
                <a:ext cx="1325700" cy="23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Brick / Block Paving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02" name="Google Shape;502;g33089923b1e_0_0"/>
              <p:cNvCxnSpPr/>
              <p:nvPr/>
            </p:nvCxnSpPr>
            <p:spPr>
              <a:xfrm rot="10800000">
                <a:off x="2456700" y="2378550"/>
                <a:ext cx="429900" cy="57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03" name="Google Shape;503;g33089923b1e_0_0"/>
            <p:cNvGrpSpPr/>
            <p:nvPr/>
          </p:nvGrpSpPr>
          <p:grpSpPr>
            <a:xfrm>
              <a:off x="3071600" y="5108575"/>
              <a:ext cx="1754409" cy="378900"/>
              <a:chOff x="2649100" y="2457125"/>
              <a:chExt cx="1754409" cy="378900"/>
            </a:xfrm>
          </p:grpSpPr>
          <p:cxnSp>
            <p:nvCxnSpPr>
              <p:cNvPr id="504" name="Google Shape;504;g33089923b1e_0_0"/>
              <p:cNvCxnSpPr/>
              <p:nvPr/>
            </p:nvCxnSpPr>
            <p:spPr>
              <a:xfrm rot="10800000">
                <a:off x="2649100" y="2457125"/>
                <a:ext cx="428700" cy="1410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505" name="Google Shape;505;g33089923b1e_0_0"/>
              <p:cNvSpPr txBox="1"/>
              <p:nvPr/>
            </p:nvSpPr>
            <p:spPr>
              <a:xfrm>
                <a:off x="3077809" y="2457125"/>
                <a:ext cx="1325700" cy="37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50025" lIns="100075" spcFirstLastPara="1" rIns="100075" wrap="square" tIns="5002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0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Plastic Sheet as Damp Proof Membrane (DPM)</a:t>
                </a:r>
                <a:endParaRPr b="1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6" name="Google Shape;506;g33089923b1e_0_0"/>
          <p:cNvSpPr txBox="1"/>
          <p:nvPr/>
        </p:nvSpPr>
        <p:spPr>
          <a:xfrm>
            <a:off x="195862" y="371970"/>
            <a:ext cx="7168800" cy="10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It is a good idea to have a raised floor inside the shelter that is kept dry and contained by a plastic sheet (a damp-proof membrane - DPM).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This can be achieved in a number of ways:</a:t>
            </a:r>
            <a:endParaRPr sz="1300"/>
          </a:p>
        </p:txBody>
      </p:sp>
      <p:cxnSp>
        <p:nvCxnSpPr>
          <p:cNvPr id="507" name="Google Shape;507;g33089923b1e_0_0"/>
          <p:cNvCxnSpPr/>
          <p:nvPr/>
        </p:nvCxnSpPr>
        <p:spPr>
          <a:xfrm>
            <a:off x="211461" y="3673473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8" name="Google Shape;508;g33089923b1e_0_0"/>
          <p:cNvCxnSpPr/>
          <p:nvPr/>
        </p:nvCxnSpPr>
        <p:spPr>
          <a:xfrm>
            <a:off x="211461" y="4166950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g33089923b1e_0_0"/>
          <p:cNvSpPr txBox="1"/>
          <p:nvPr/>
        </p:nvSpPr>
        <p:spPr>
          <a:xfrm>
            <a:off x="223311" y="3720910"/>
            <a:ext cx="69309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1. Simply covering the inside with plastic sheet, carpet or even cardboard.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0" name="Google Shape;510;g33089923b1e_0_0"/>
          <p:cNvCxnSpPr/>
          <p:nvPr/>
        </p:nvCxnSpPr>
        <p:spPr>
          <a:xfrm>
            <a:off x="212894" y="6690622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1" name="Google Shape;511;g33089923b1e_0_0"/>
          <p:cNvCxnSpPr/>
          <p:nvPr/>
        </p:nvCxnSpPr>
        <p:spPr>
          <a:xfrm>
            <a:off x="212894" y="7184099"/>
            <a:ext cx="716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2" name="Google Shape;512;g33089923b1e_0_0"/>
          <p:cNvSpPr txBox="1"/>
          <p:nvPr/>
        </p:nvSpPr>
        <p:spPr>
          <a:xfrm>
            <a:off x="200988" y="6663638"/>
            <a:ext cx="71238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2. Raising the ground level with rubble, bricks, broken blocks; filling the gaps with sand; and covering with a suitable flooring. A plastic sheet DPM is advised if available.</a:t>
            </a:r>
            <a:endParaRPr sz="1800"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  <p:cxnSp>
        <p:nvCxnSpPr>
          <p:cNvPr id="513" name="Google Shape;513;g33089923b1e_0_0"/>
          <p:cNvCxnSpPr/>
          <p:nvPr/>
        </p:nvCxnSpPr>
        <p:spPr>
          <a:xfrm>
            <a:off x="209752" y="9572880"/>
            <a:ext cx="7175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g33089923b1e_0_0"/>
          <p:cNvSpPr txBox="1"/>
          <p:nvPr/>
        </p:nvSpPr>
        <p:spPr>
          <a:xfrm>
            <a:off x="235382" y="9655180"/>
            <a:ext cx="7123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3. A good solution would be to use wooden pallets to construct a level raised floor. </a:t>
            </a:r>
            <a:endParaRPr b="1"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g33089923b1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382" y="2183328"/>
            <a:ext cx="996669" cy="996669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6" name="Google Shape;516;g33089923b1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382" y="1032907"/>
            <a:ext cx="996668" cy="996668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7" name="Google Shape;517;g33089923b1e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961" y="5479690"/>
            <a:ext cx="1062777" cy="1062778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8" name="Google Shape;518;g33089923b1e_0_0"/>
          <p:cNvPicPr preferRelativeResize="0"/>
          <p:nvPr/>
        </p:nvPicPr>
        <p:blipFill rotWithShape="1">
          <a:blip r:embed="rId7">
            <a:alphaModFix/>
          </a:blip>
          <a:srcRect b="0" l="0" r="20134" t="0"/>
          <a:stretch/>
        </p:blipFill>
        <p:spPr>
          <a:xfrm>
            <a:off x="5758961" y="4315103"/>
            <a:ext cx="1085441" cy="1062778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9" name="Google Shape;519;g33089923b1e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658" y="7355204"/>
            <a:ext cx="1858119" cy="996669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20" name="Google Shape;520;g33089923b1e_0_0"/>
          <p:cNvGrpSpPr/>
          <p:nvPr/>
        </p:nvGrpSpPr>
        <p:grpSpPr>
          <a:xfrm>
            <a:off x="2534252" y="8409403"/>
            <a:ext cx="2163240" cy="561857"/>
            <a:chOff x="1594474" y="1694950"/>
            <a:chExt cx="1962300" cy="520575"/>
          </a:xfrm>
        </p:grpSpPr>
        <p:sp>
          <p:nvSpPr>
            <p:cNvPr id="521" name="Google Shape;521;g33089923b1e_0_0"/>
            <p:cNvSpPr txBox="1"/>
            <p:nvPr/>
          </p:nvSpPr>
          <p:spPr>
            <a:xfrm>
              <a:off x="1594474" y="1694950"/>
              <a:ext cx="19623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Floor deck(Timber, OSB)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2" name="Google Shape;522;g33089923b1e_0_0"/>
            <p:cNvCxnSpPr/>
            <p:nvPr/>
          </p:nvCxnSpPr>
          <p:spPr>
            <a:xfrm rot="5400000">
              <a:off x="1749375" y="1958575"/>
              <a:ext cx="269400" cy="244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523" name="Google Shape;523;g33089923b1e_0_0"/>
          <p:cNvGrpSpPr/>
          <p:nvPr/>
        </p:nvGrpSpPr>
        <p:grpSpPr>
          <a:xfrm>
            <a:off x="3346104" y="9016362"/>
            <a:ext cx="2807151" cy="254823"/>
            <a:chOff x="1308924" y="1642150"/>
            <a:chExt cx="2546400" cy="236100"/>
          </a:xfrm>
        </p:grpSpPr>
        <p:sp>
          <p:nvSpPr>
            <p:cNvPr id="524" name="Google Shape;524;g33089923b1e_0_0"/>
            <p:cNvSpPr txBox="1"/>
            <p:nvPr/>
          </p:nvSpPr>
          <p:spPr>
            <a:xfrm>
              <a:off x="1893024" y="1642150"/>
              <a:ext cx="19623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Timber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5" name="Google Shape;525;g33089923b1e_0_0"/>
            <p:cNvCxnSpPr>
              <a:stCxn id="524" idx="1"/>
            </p:cNvCxnSpPr>
            <p:nvPr/>
          </p:nvCxnSpPr>
          <p:spPr>
            <a:xfrm flipH="1">
              <a:off x="1308924" y="1760200"/>
              <a:ext cx="584100" cy="35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526" name="Google Shape;526;g33089923b1e_0_0"/>
          <p:cNvGrpSpPr/>
          <p:nvPr/>
        </p:nvGrpSpPr>
        <p:grpSpPr>
          <a:xfrm>
            <a:off x="3534080" y="9174045"/>
            <a:ext cx="1937037" cy="408947"/>
            <a:chOff x="2630925" y="5086725"/>
            <a:chExt cx="1757109" cy="378900"/>
          </a:xfrm>
        </p:grpSpPr>
        <p:cxnSp>
          <p:nvCxnSpPr>
            <p:cNvPr id="527" name="Google Shape;527;g33089923b1e_0_0"/>
            <p:cNvCxnSpPr/>
            <p:nvPr/>
          </p:nvCxnSpPr>
          <p:spPr>
            <a:xfrm rot="10800000">
              <a:off x="2630925" y="5169525"/>
              <a:ext cx="431400" cy="58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528" name="Google Shape;528;g33089923b1e_0_0"/>
            <p:cNvSpPr txBox="1"/>
            <p:nvPr/>
          </p:nvSpPr>
          <p:spPr>
            <a:xfrm>
              <a:off x="3062334" y="5086725"/>
              <a:ext cx="13257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025" lIns="100075" spcFirstLastPara="1" rIns="100075" wrap="square" tIns="500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Plastic Sheet as Damp Proof Membrane (DPM)</a:t>
              </a:r>
              <a:endParaRPr b="1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g33089923b1e_0_0"/>
          <p:cNvSpPr txBox="1"/>
          <p:nvPr/>
        </p:nvSpPr>
        <p:spPr>
          <a:xfrm>
            <a:off x="559305" y="2643298"/>
            <a:ext cx="10785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endParaRPr b="1" sz="1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33089923b1e_0_0"/>
          <p:cNvSpPr txBox="1"/>
          <p:nvPr/>
        </p:nvSpPr>
        <p:spPr>
          <a:xfrm>
            <a:off x="559305" y="5440342"/>
            <a:ext cx="10785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endParaRPr b="1" sz="1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33089923b1e_0_0"/>
          <p:cNvSpPr txBox="1"/>
          <p:nvPr/>
        </p:nvSpPr>
        <p:spPr>
          <a:xfrm>
            <a:off x="608939" y="8520714"/>
            <a:ext cx="10785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025" lIns="100075" spcFirstLastPara="1" rIns="100075" wrap="square" tIns="500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endParaRPr b="1" sz="1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g33089923b1e_0_0"/>
          <p:cNvPicPr preferRelativeResize="0"/>
          <p:nvPr/>
        </p:nvPicPr>
        <p:blipFill rotWithShape="1">
          <a:blip r:embed="rId3">
            <a:alphaModFix/>
          </a:blip>
          <a:srcRect b="46412" l="12872" r="73663" t="45934"/>
          <a:stretch/>
        </p:blipFill>
        <p:spPr>
          <a:xfrm>
            <a:off x="277079" y="8816204"/>
            <a:ext cx="994910" cy="792479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3089923b1e_0_0"/>
          <p:cNvSpPr txBox="1"/>
          <p:nvPr>
            <p:ph idx="12" type="sldNum"/>
          </p:nvPr>
        </p:nvSpPr>
        <p:spPr>
          <a:xfrm>
            <a:off x="6479658" y="10248011"/>
            <a:ext cx="930900" cy="569100"/>
          </a:xfrm>
          <a:prstGeom prst="rect">
            <a:avLst/>
          </a:prstGeom>
        </p:spPr>
        <p:txBody>
          <a:bodyPr anchorCtr="0" anchor="ctr" bIns="100075" lIns="100075" spcFirstLastPara="1" rIns="100075" wrap="square" tIns="1000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534" name="Google Shape;534;g33089923b1e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2935" y="10338082"/>
            <a:ext cx="477416" cy="3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33089923b1e_0_0"/>
          <p:cNvSpPr txBox="1"/>
          <p:nvPr/>
        </p:nvSpPr>
        <p:spPr>
          <a:xfrm>
            <a:off x="191811" y="10349847"/>
            <a:ext cx="2307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075" lIns="100075" spcFirstLastPara="1" rIns="100075" wrap="square" tIns="1000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This IEC has been developed by</a:t>
            </a:r>
            <a:endParaRPr sz="1100"/>
          </a:p>
        </p:txBody>
      </p:sp>
      <p:pic>
        <p:nvPicPr>
          <p:cNvPr id="536" name="Google Shape;536;g33089923b1e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8447" y="10359616"/>
            <a:ext cx="773340" cy="31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33089923b1e_0_0"/>
          <p:cNvPicPr preferRelativeResize="0"/>
          <p:nvPr/>
        </p:nvPicPr>
        <p:blipFill rotWithShape="1">
          <a:blip r:embed="rId11">
            <a:alphaModFix/>
          </a:blip>
          <a:srcRect b="17520" l="0" r="0" t="20305"/>
          <a:stretch/>
        </p:blipFill>
        <p:spPr>
          <a:xfrm>
            <a:off x="3768287" y="10338082"/>
            <a:ext cx="581386" cy="3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33089923b1e_0_0"/>
          <p:cNvPicPr preferRelativeResize="0"/>
          <p:nvPr/>
        </p:nvPicPr>
        <p:blipFill rotWithShape="1">
          <a:blip r:embed="rId12">
            <a:alphaModFix/>
          </a:blip>
          <a:srcRect b="0" l="25843" r="26832" t="0"/>
          <a:stretch/>
        </p:blipFill>
        <p:spPr>
          <a:xfrm>
            <a:off x="4330727" y="10326426"/>
            <a:ext cx="318031" cy="3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2025-02-07T11:36:38Z</dcterms:created>
  <dc:creator>Ayoub, Rana</dc:creator>
</cp:coreProperties>
</file>